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5"/>
  </p:notesMasterIdLst>
  <p:sldIdLst>
    <p:sldId id="264" r:id="rId2"/>
    <p:sldId id="328" r:id="rId3"/>
    <p:sldId id="332" r:id="rId4"/>
    <p:sldId id="306" r:id="rId5"/>
    <p:sldId id="316" r:id="rId6"/>
    <p:sldId id="326" r:id="rId7"/>
    <p:sldId id="321" r:id="rId8"/>
    <p:sldId id="313" r:id="rId9"/>
    <p:sldId id="295" r:id="rId10"/>
    <p:sldId id="330" r:id="rId11"/>
    <p:sldId id="288" r:id="rId12"/>
    <p:sldId id="329" r:id="rId13"/>
    <p:sldId id="301" r:id="rId14"/>
    <p:sldId id="290" r:id="rId15"/>
    <p:sldId id="291" r:id="rId16"/>
    <p:sldId id="310" r:id="rId17"/>
    <p:sldId id="292" r:id="rId18"/>
    <p:sldId id="293" r:id="rId19"/>
    <p:sldId id="311" r:id="rId20"/>
    <p:sldId id="302" r:id="rId21"/>
    <p:sldId id="294" r:id="rId22"/>
    <p:sldId id="312" r:id="rId23"/>
    <p:sldId id="318" r:id="rId24"/>
    <p:sldId id="283" r:id="rId25"/>
    <p:sldId id="285" r:id="rId26"/>
    <p:sldId id="277" r:id="rId27"/>
    <p:sldId id="282" r:id="rId28"/>
    <p:sldId id="315" r:id="rId29"/>
    <p:sldId id="317" r:id="rId30"/>
    <p:sldId id="297" r:id="rId31"/>
    <p:sldId id="298" r:id="rId32"/>
    <p:sldId id="324" r:id="rId33"/>
    <p:sldId id="323" r:id="rId34"/>
    <p:sldId id="322" r:id="rId35"/>
    <p:sldId id="325" r:id="rId36"/>
    <p:sldId id="319" r:id="rId37"/>
    <p:sldId id="320" r:id="rId38"/>
    <p:sldId id="296" r:id="rId39"/>
    <p:sldId id="286" r:id="rId40"/>
    <p:sldId id="308" r:id="rId41"/>
    <p:sldId id="331" r:id="rId42"/>
    <p:sldId id="299" r:id="rId43"/>
    <p:sldId id="327" r:id="rId4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4F1"/>
    <a:srgbClr val="CCDAEC"/>
    <a:srgbClr val="0000FF"/>
    <a:srgbClr val="0000BC"/>
    <a:srgbClr val="00008E"/>
    <a:srgbClr val="0044A8"/>
    <a:srgbClr val="0066FF"/>
    <a:srgbClr val="75C5D5"/>
    <a:srgbClr val="CC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27E616-1922-47F6-8007-E60E69F77895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57FB36-4EAC-44DA-B399-6F9C6DAC20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448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1A29-EDE1-4908-99BA-A8168BE18EEF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330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1A29-EDE1-4908-99BA-A8168BE18EEF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330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FB36-4EAC-44DA-B399-6F9C6DAC2012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05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4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47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9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44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4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1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576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60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59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87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61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>
                <a:tint val="80000"/>
                <a:satMod val="30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E0B82-6811-4A47-BEB6-024C4D081F19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C73DB-55D0-42DF-BFC8-981417FBB1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78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source=images&amp;cd=&amp;cad=rja&amp;uact=8&amp;docid=wXZFo2APEvH3KM&amp;tbnid=Ifl9HBO-3ZSTzM:&amp;ved=0CAUQjRw&amp;url=http://superlearningstrategies.mypages.co.il/pages/13204&amp;ei=3Cv6U5_7HYHYPKiFgcAE&amp;bvm=bv.73612305,d.ZGU&amp;psig=AFQjCNGvmXou0eWt2wTCQ-EX1yKzoxHasQ&amp;ust=140899042890341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google.co.il/url?sa=i&amp;rct=j&amp;q=&amp;esrc=s&amp;source=images&amp;cd=&amp;cad=rja&amp;uact=8&amp;ved=&amp;url=http://0504999992.blogspot.com/&amp;ei=pI9UVbfiC4GxULbJgHg&amp;bvm=bv.93112503,d.d24&amp;psig=AFQjCNH49e_tu_o0liApugRboga1RY34Pg&amp;ust=1431691556580042" TargetMode="External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://upload.wikimedia.org/wikipedia/commons/thumb/6/68/PikiWiki_Israel_38859_Wildlife_and_Plants_of_Israel.JPG/800px-PikiWiki_Israel_38859_Wildlife_and_Plants_of_Israel.JPG" TargetMode="External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4.wmf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google.co.il/url?sa=i&amp;rct=j&amp;q=&amp;esrc=s&amp;source=images&amp;cd=&amp;cad=rja&amp;uact=8&amp;ved=&amp;url=http://0504999992.blogspot.com/&amp;ei=pI9UVbfiC4GxULbJgHg&amp;bvm=bv.93112503,d.d24&amp;psig=AFQjCNH49e_tu_o0liApugRboga1RY34Pg&amp;ust=1431691556580042" TargetMode="External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://upload.wikimedia.org/wikipedia/commons/thumb/6/68/PikiWiki_Israel_38859_Wildlife_and_Plants_of_Israel.JPG/800px-PikiWiki_Israel_38859_Wildlife_and_Plants_of_Israel.JPG" TargetMode="External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4.wmf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mNwFdeI7RtY4RM&amp;tbnid=lCJ1uGldXe7UKM:&amp;ved=0CAUQjRw&amp;url=http://www.travelinfo.co.il/?page_id%3D3315&amp;ei=MJsFVPCDH8SUPNTmgMAP&amp;bvm=bv.74115972,d.ZGU&amp;psig=AFQjCNFr6GM3hFSwUza0fEmQJiEbgd4DgA&amp;ust=1409739941961714" TargetMode="External"/><Relationship Id="rId2" Type="http://schemas.openxmlformats.org/officeDocument/2006/relationships/hyperlink" Target="http://www.google.co.il/url?sa=i&amp;rct=j&amp;q=&amp;esrc=s&amp;source=images&amp;cd=&amp;cad=rja&amp;uact=8&amp;docid=9JdztM8F7y6mCM&amp;tbnid=yig7jd6zoTCPJM:&amp;ved=0CAUQjRw&amp;url=http://www.tapuz.co.il/Albums/p-3817225-3506346-1-1.html&amp;ei=4wP-U6OzHYGSO7PUgOAK&amp;bvm=bv.74035653,d.bGQ&amp;psig=AFQjCNGHzeuk-qV0uMe8daxBicOP348amg&amp;ust=14092381660613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ksTGue-lUpzoRM&amp;tbnid=Iiz1WBQJcZCz7M:&amp;ved=0CAUQjRw&amp;url=http://hoshaya.ishuv.co.il/itt/&amp;ei=fpwFVI2KBsXaPNGKgLAI&amp;bvm=bv.74115972,d.ZGU&amp;psig=AFQjCNGfQ9jHoC3FqPI2Ejj7x8YGr-ogSQ&amp;ust=1409740075581184" TargetMode="External"/><Relationship Id="rId2" Type="http://schemas.openxmlformats.org/officeDocument/2006/relationships/hyperlink" Target="http://www.google.co.il/url?sa=i&amp;rct=j&amp;q=&amp;esrc=s&amp;source=images&amp;cd=&amp;cad=rja&amp;uact=8&amp;docid=9JdztM8F7y6mCM&amp;tbnid=yig7jd6zoTCPJM:&amp;ved=0CAUQjRw&amp;url=http://www.tapuz.co.il/Albums/p-3817225-3506346-1-1.html&amp;ei=4wP-U6OzHYGSO7PUgOAK&amp;bvm=bv.74035653,d.bGQ&amp;psig=AFQjCNGHzeuk-qV0uMe8daxBicOP348amg&amp;ust=14092381660613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&amp;esrc=s&amp;source=images&amp;cd=&amp;cad=rja&amp;uact=8&amp;ved=&amp;url=http://www.communicationworks.com.au/marketing.php&amp;ei=z2tHVafcONffaqTUgZgI&amp;bvm=bv.92291466,d.d2s&amp;psig=AFQjCNHKNk34z_hc0Rl3-YDgf9mmV0XeIA&amp;ust=143083042640330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ksTGue-lUpzoRM&amp;tbnid=Iiz1WBQJcZCz7M:&amp;ved=0CAUQjRw&amp;url=http://hoshaya.ishuv.co.il/itt/&amp;ei=fpwFVI2KBsXaPNGKgLAI&amp;bvm=bv.74115972,d.ZGU&amp;psig=AFQjCNGfQ9jHoC3FqPI2Ejj7x8YGr-ogSQ&amp;ust=1409740075581184" TargetMode="External"/><Relationship Id="rId2" Type="http://schemas.openxmlformats.org/officeDocument/2006/relationships/hyperlink" Target="http://www.google.co.il/url?sa=i&amp;rct=j&amp;q=&amp;esrc=s&amp;source=images&amp;cd=&amp;cad=rja&amp;uact=8&amp;docid=9JdztM8F7y6mCM&amp;tbnid=yig7jd6zoTCPJM:&amp;ved=0CAUQjRw&amp;url=http://www.tapuz.co.il/Albums/p-3817225-3506346-1-1.html&amp;ei=4wP-U6OzHYGSO7PUgOAK&amp;bvm=bv.74035653,d.bGQ&amp;psig=AFQjCNGHzeuk-qV0uMe8daxBicOP348amg&amp;ust=14092381660613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il/url?sa=i&amp;rct=j&amp;q=&amp;esrc=s&amp;source=images&amp;cd=&amp;cad=rja&amp;uact=8&amp;docid=cUkdYyEyaAMkGM&amp;tbnid=Ol3iN60qWuwurM:&amp;ved=0CAUQjRw&amp;url=http://clinica-b.co.il/%D7%98%D7%99%D7%A4%D7%95%D7%9C-%D7%A7%D7%95%D7%92%D7%A0%D7%99%D7%98%D7%99%D7%91%D7%99-%D7%94%D7%AA%D7%A0%D7%94%D7%92%D7%95%D7%AA%D7%99-cbt/%D7%9B%D7%93%D7%90%D7%99-%D7%9C%D7%A0%D7%A1%D7%95%D7%A2-%D7%A2%D7%93-%D7%97%D7%99%D7%A4%D7%94-%D7%91%D7%A9%D7%91%D7%99%D7%9C-%D7%98%D7%99%D7%A4%D7%95%D7%9C-%D7%A7%D7%95%D7%92%D7%A0%D7%99%D7%98%D7%99&amp;ei=uDIEVM6BGYSuO-3AgKAF&amp;bvm=bv.74115972,d.ZGU&amp;psig=AFQjCNGMjWRxEMPJpXuDTlhuSXXDLDkAcg&amp;ust=1409647595971743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CAcQjRw&amp;url=http://www.law4youth.co.il/objDoc.asp?PID%3D1757%26OID%3D32733&amp;ei=Yk1CVYytDMzUate7gIAD&amp;bvm=bv.92189499,d.d24&amp;psig=AFQjCNEpQ6M215YBg5UpeutQ06gWcQpAwA&amp;ust=1430494908272046" TargetMode="External"/><Relationship Id="rId2" Type="http://schemas.openxmlformats.org/officeDocument/2006/relationships/hyperlink" Target="http://www.google.co.il/url?sa=i&amp;rct=j&amp;q=&amp;esrc=s&amp;source=images&amp;cd=&amp;cad=rja&amp;uact=8&amp;docid=CH17E4DIhat3DM&amp;tbnid=FUt0vejExv5OzM:&amp;ved=0CAUQjRw&amp;url=http://www.nrg.co.il/online/1/ART2/100/677.html&amp;ei=gH0QVJvpFM7iau3_gLgJ&amp;bvm=bv.74649129,d.d2s&amp;psig=AFQjCNHhHRzKEEbHUgprIGIkOVjUmf2RDQ&amp;ust=14104531982061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J-OKLFosqaFfQM&amp;tbnid=n-Uzx63lMXcxsM:&amp;ved=0CAUQjRw&amp;url=http://newage.il.msn.com/gallery.aspx?cp-documentid%3D250603911%26page%3D7&amp;ei=KogEVJOCLMT2O6KjgOAJ&amp;bvm=bv.74115972,d.ZWU&amp;psig=AFQjCNFK7xNVDQx8RuSRxq_iFxXaah12Zw&amp;ust=140966945826103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il/url?sa=i&amp;rct=j&amp;q=&amp;esrc=s&amp;source=images&amp;cd=&amp;cad=rja&amp;uact=8&amp;docid=jeel-4qAgPwjYM&amp;tbnid=iMq0CXeAab0j_M:&amp;ved=0CAUQjRw&amp;url=http://www.saybrand.co.il/?p%3D230%26s%3D1016&amp;ei=rFcEVNnyHcf1OeaUgMAJ&amp;bvm=bv.74115972,d.ZGU&amp;psig=AFQjCNHCi2CX9ApKOY0bmzVXiqZA3FbuIg&amp;ust=140965700271402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il/url?sa=i&amp;rct=j&amp;q=&amp;esrc=s&amp;source=images&amp;cd=&amp;cad=rja&amp;uact=8&amp;docid=jeel-4qAgPwjYM&amp;tbnid=iMq0CXeAab0j_M:&amp;ved=0CAUQjRw&amp;url=http://www.saybrand.co.il/?p%3D230%26s%3D1016&amp;ei=rFcEVNnyHcf1OeaUgMAJ&amp;bvm=bv.74115972,d.ZGU&amp;psig=AFQjCNHCi2CX9ApKOY0bmzVXiqZA3FbuIg&amp;ust=1409657002714021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hyperlink" Target="http://wellbeingisrael.gov.il/wb/tchumim/Pages/PerSec.aspx" TargetMode="External"/><Relationship Id="rId12" Type="http://schemas.openxmlformats.org/officeDocument/2006/relationships/image" Target="../media/image32.jpeg"/><Relationship Id="rId2" Type="http://schemas.openxmlformats.org/officeDocument/2006/relationships/hyperlink" Target="http://wellbeingisrael.gov.il/wb/tchumim/Pages/Welfare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hyperlink" Target="http://wellbeingisrael.gov.il/wb/tchumim/Pages/health.aspx" TargetMode="External"/><Relationship Id="rId5" Type="http://schemas.openxmlformats.org/officeDocument/2006/relationships/hyperlink" Target="http://wellbeingisrael.gov.il/wb/tchumim/Pages/quality.aspx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hyperlink" Target="http://wellbeingisrael.gov.il/wb/tchumim/Pages/Housing.aspx" TargetMode="External"/><Relationship Id="rId1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.il/url?sa=i&amp;rct=j&amp;q=&amp;esrc=s&amp;source=images&amp;cd=&amp;cad=rja&amp;uact=8&amp;ved=0CAcQjRw&amp;url=http://careertips4geeks.blogspot.com/2014/02/blog-post_16.html&amp;ei=HnRCVYi5LIH4UtOIgdAL&amp;bvm=bv.92189499,d.d24&amp;psig=AFQjCNENUG8_hIBntxvBjGbKSZKxqcOrZg&amp;ust=143050481847647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&amp;esrc=s&amp;source=images&amp;cd=&amp;cad=rja&amp;uact=8&amp;docid=JSuzwXRxugBZmM&amp;tbnid=6mJfpmI6q_J9DM:&amp;ved=0CAUQjRw&amp;url=http://www.miritarazi.com/&amp;ei=BI4FVJ3DM4XsPI6_gKgB&amp;bvm=bv.74115972,d.d2s&amp;psig=AFQjCNE1xLbr-SGxgi8uLUxqnOyfezD6aA&amp;ust=1409736507535492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://www.google.co.il/url?sa=i&amp;rct=j&amp;q=&amp;esrc=s&amp;source=images&amp;cd=&amp;cad=rja&amp;uact=8&amp;docid=_HnKSsb5KBvZ0M&amp;tbnid=xCIsr3kOoRQxlM:&amp;ved=0CAUQjRw&amp;url=http://www.goodlock.co.il/&amp;ei=YI0FVJy5KI6rPITugbgP&amp;bvm=bv.74115972,d.d2s&amp;psig=AFQjCNHN6R8t1jYKxjAKbBbZsBu8z3VGWg&amp;ust=140973638908838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.il/url?sa=i&amp;rct=j&amp;q=&amp;esrc=s&amp;source=images&amp;cd=&amp;cad=rja&amp;uact=8&amp;docid=wXZFo2APEvH3KM&amp;tbnid=Ifl9HBO-3ZSTzM:&amp;ved=0CAUQjRw&amp;url=http://www.momentum4u.org/?CategoryID%3D179%26ArticleID%3D88&amp;ei=dyv6U-OVO4TlPNatgZgF&amp;bvm=bv.73612305,d.ZGU&amp;psig=AFQjCNGvmXou0eWt2wTCQ-EX1yKzoxHasQ&amp;ust=140899042890341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.il/url?sa=i&amp;rct=j&amp;q=&amp;esrc=s&amp;source=images&amp;cd=&amp;cad=rja&amp;uact=8&amp;docid=d1_B-8eavJLMrM&amp;tbnid=2lqa_iC3sHDRYM:&amp;ved=0CAUQjRw&amp;url=http://cafe.themarker.com/post/1789044/&amp;ei=SQn6U9e2GMnnOs66gaAH&amp;bvm=bv.73612305,d.d2s&amp;psig=AFQjCNGHsSxgCpKHkeIdZg-ee5yp17FzZg&amp;ust=140898164596347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.il/url?sa=i&amp;rct=j&amp;q=&amp;esrc=s&amp;source=images&amp;cd=&amp;cad=rja&amp;uact=8&amp;ved=0CAcQjRw&amp;url=http://saloona.co.il/paamaim-ima/?p%3D107&amp;ei=OXBCVaXIOMfpUvTUgMgC&amp;bvm=bv.92189499,d.d24&amp;psig=AFQjCNGMBz3tbU2j5Do08HhKGOev6cwHcQ&amp;ust=143050386523858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.il/url?sa=i&amp;rct=j&amp;q=&amp;esrc=s&amp;source=images&amp;cd=&amp;cad=rja&amp;uact=8&amp;ved=&amp;url=http://adamolam.co.il/%D7%A4%D7%A8%D7%A1%D7%95%D7%9D-%D7%91%D7%90%D7%93%D7%9D-%D7%A2%D7%95%D7%9C%D7%9D/&amp;ei=qE9CVZ3QO5DWaomPgLAI&amp;bvm=bv.92189499,d.d2s&amp;psig=AFQjCNH2OsB0cMmduAzUaY3cdmKdIpLNiQ&amp;ust=1430495529321227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docid=QssA_SGxHm186M&amp;tbnid=zA3DXbVivjIFAM:&amp;ved=0CAUQjRw&amp;url=https://www.clalbit.co.il/insurance/healthins/healthinfocenter/doctorssearch/Pages/default.aspx&amp;ei=xI_9U_OGKs7ePe6YgbAK&amp;bvm=bv.74035653,d.ZGU&amp;psig=AFQjCNHSyOq1WkVqlWq1aFz3gBzwkmT0TA&amp;ust=14092107842857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source=images&amp;cd=&amp;cad=rja&amp;uact=8&amp;docid=wXZFo2APEvH3KM&amp;tbnid=Ifl9HBO-3ZSTzM:&amp;ved=0CAUQjRw&amp;url=http://superlearningstrategies.mypages.co.il/pages/13204&amp;ei=3Cv6U5_7HYHYPKiFgcAE&amp;bvm=bv.73612305,d.ZGU&amp;psig=AFQjCNGvmXou0eWt2wTCQ-EX1yKzoxHasQ&amp;ust=1408990428903419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.il/url?sa=i&amp;rct=j&amp;q=&amp;esrc=s&amp;source=images&amp;cd=&amp;cad=rja&amp;uact=8&amp;ved=0CAcQjRw&amp;url=http://www.scooper.co.il/pr/1004278/&amp;ei=yG1HVcyqNMmXavHTgaAP&amp;bvm=bv.92291466,d.d2s&amp;psig=AFQjCNGIiPL20FpicOLBoyqDkU17-9InuA&amp;ust=143083092004128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&amp;esrc=s&amp;source=images&amp;cd=&amp;cad=rja&amp;uact=8&amp;ved=0CAcQjRw&amp;url=http://bookcity.co.il/book.asp?id%3D61889&amp;ei=FIFEVb_cJs_laLj7gNAD&amp;bvm=bv.92291466,d.d2s&amp;psig=AFQjCNGkCQNpPmMqKYXKbKGY9OB6NYRDKg&amp;ust=143063919876720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il/url?sa=i&amp;rct=j&amp;q=&amp;esrc=s&amp;source=images&amp;cd=&amp;cad=rja&amp;uact=8&amp;ved=0CAcQjRw&amp;url=http://he.wikipedia.org/wiki/%D7%AA%D7%91%D7%A0%D7%99%D7%AA:%D7%AA%D7%9E%D7%95%D7%A0%D7%94_%D7%9E%D7%95%D7%9E%D7%9C%D7%A6%D7%AA_28_%D7%91%D7%9E%D7%A8%D7%A5_2012&amp;ei=3VtCVbWsMMfiaNiqgJgC&amp;bvm=bv.92189499,d.d2s&amp;psig=AFQjCNGkI2VSgSvP8pFaAI1r1U5Xtge3Xg&amp;ust=1430498562871628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hyperlink" Target="http://www.google.co.il/url?sa=i&amp;rct=j&amp;q=&amp;esrc=s&amp;source=images&amp;cd=&amp;cad=rja&amp;uact=8&amp;ved=0CAcQjRw&amp;url=http://bookcity.co.il/book.asp?id%3D61889&amp;ei=FIFEVb_cJs_laLj7gNAD&amp;bvm=bv.92291466,d.d2s&amp;psig=AFQjCNGkCQNpPmMqKYXKbKGY9OB6NYRDKg&amp;ust=14306391987672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JSuzwXRxugBZmM&amp;tbnid=6mJfpmI6q_J9DM:&amp;ved=0CAUQjRw&amp;url=http://www.miritarazi.com/&amp;ei=BI4FVJ3DM4XsPI6_gKgB&amp;bvm=bv.74115972,d.d2s&amp;psig=AFQjCNE1xLbr-SGxgi8uLUxqnOyfezD6aA&amp;ust=140973650753549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google.co.il/url?sa=i&amp;rct=j&amp;q=&amp;esrc=s&amp;source=images&amp;cd=&amp;cad=rja&amp;uact=8&amp;docid=_HnKSsb5KBvZ0M&amp;tbnid=xCIsr3kOoRQxlM:&amp;ved=0CAUQjRw&amp;url=http://www.goodlock.co.il/&amp;ei=YI0FVJy5KI6rPITugbgP&amp;bvm=bv.74115972,d.d2s&amp;psig=AFQjCNHN6R8t1jYKxjAKbBbZsBu8z3VGWg&amp;ust=1409736389088384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source=images&amp;cd=&amp;cad=rja&amp;uact=8&amp;ved=0CAcQjRw&amp;url=http://www.a1frames.co.il/post/gallery/%D7%9E%D7%A1%D7%92%D7%A8%D7%AA-%D7%A2%D7%A5-%D7%91%D7%92%D7%9C%D7%A8%D7%99%D7%94/&amp;ei=d72FVKbHOon6PLO4gIAP&amp;bvm=bv.80642063,d.d24&amp;psig=AFQjCNFkh7d6JiTIJycieS2CWGBlHwYHDA&amp;ust=14181373231939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QJFNMJMT21IqiGqHDLezILqKw5fd5fFWoaff1jXXx1YhYRxd6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1859856" cy="200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752" y="5949280"/>
            <a:ext cx="26149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רונית דינור</a:t>
            </a:r>
          </a:p>
        </p:txBody>
      </p:sp>
      <p:sp>
        <p:nvSpPr>
          <p:cNvPr id="5" name="מלבן 4"/>
          <p:cNvSpPr/>
          <p:nvPr/>
        </p:nvSpPr>
        <p:spPr>
          <a:xfrm>
            <a:off x="563104" y="1988840"/>
            <a:ext cx="81369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60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יזמות חברתית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404664"/>
            <a:ext cx="261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solidFill>
                  <a:srgbClr val="0000B0"/>
                </a:solidFill>
              </a:rPr>
              <a:t>מצגת לשימוש פנימי בלבד</a:t>
            </a:r>
          </a:p>
          <a:p>
            <a:r>
              <a:rPr lang="he-IL" sz="1400" b="1" dirty="0" smtClean="0">
                <a:solidFill>
                  <a:srgbClr val="0000B0"/>
                </a:solidFill>
              </a:rPr>
              <a:t>לא להפצה!!!</a:t>
            </a:r>
            <a:endParaRPr lang="he-IL" sz="1400" b="1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" descr="MP900448289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16" y="0"/>
            <a:ext cx="917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556792"/>
            <a:ext cx="459095" cy="27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2556" y="3058226"/>
            <a:ext cx="505406" cy="3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6771" y="1926706"/>
            <a:ext cx="457901" cy="2750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Image result for ‫תמונה של מטוס‬‎"/>
          <p:cNvSpPr>
            <a:spLocks noChangeAspect="1" noChangeArrowheads="1"/>
          </p:cNvSpPr>
          <p:nvPr/>
        </p:nvSpPr>
        <p:spPr bwMode="auto">
          <a:xfrm>
            <a:off x="-61913" y="-136525"/>
            <a:ext cx="171450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" name="קבוצה 2"/>
          <p:cNvGrpSpPr/>
          <p:nvPr/>
        </p:nvGrpSpPr>
        <p:grpSpPr>
          <a:xfrm rot="21172161">
            <a:off x="2902110" y="2813189"/>
            <a:ext cx="541748" cy="352703"/>
            <a:chOff x="2483767" y="3140969"/>
            <a:chExt cx="2285725" cy="1695246"/>
          </a:xfrm>
        </p:grpSpPr>
        <p:pic>
          <p:nvPicPr>
            <p:cNvPr id="22" name="Picture 6" descr="ענפה תפסה דג">
              <a:hlinkClick r:id="rId5" tooltip="&lt;div class='addthis_toolbox addthis_default_style' addthis:url='http%3A%2F%2Fwww.pikiwiki.org.il%2F%3Faction%3Dgallery%26img_id%3D38859' addthis:title='ענפה תפסה דג' addthis:description='ענפה בחוף יפו דגה דגים'&gt;&#10;  &lt;a class='addthis_button_facebook'&gt;&lt;/a&gt;&#10;  &lt;a class='addthis_button_twitter'&gt;&lt;/a&gt;    &#10;  &lt;a class='addthis_button_google'&gt;&lt;/a&gt;&#10;  &lt;a class='addthis_button_email'&gt;&lt;/a&gt;&#10;  &lt;a href='http://addthis.com/bookmark.php?v=250' class='addthis_button_compact'&gt;&lt;/a&gt;&#10;  &lt;span class='addthis_separator'&gt; &lt;/span&gt;&#10;  &lt;a class='addthis_button_facebook_like'&gt;&lt;/a&gt;&#10; &lt;/div&gt;&lt;span id='light_save_link'&gt;&lt;a href='#' onclick='_gaq.push([&quot;_trackEvent&quot;, &quot;Images&quot;, &quot;ShareInit&quot;, &quot;38859&quot;]);setTimeout(function() { OpenSmall(&quot;share_img.php?id=38859&quot;); }, 750); return false;' title='שלח תמונה לחבר'&gt;&lt;img src='design_images/maatafa.gif' alt='שלח תמונה לחבר' title='שלח תמונה לחבר'/&gt;&lt;/a&gt; &lt;a href='http://upload.wikimedia.org/wikipedia/commons/6/68/PikiWiki_Israel_38859_Wildlife_and_Plants_of_Israel.JPG' onclick='that=this;_gaq.push([&quot;_trackEvent&quot;, &quot;Images&quot;, &quot;Download&quot;, &quot;38859&quot;]);setTimeout(function() { location.href=that.href }, 750); return false;' title='שמור תמונה'&gt;&lt;img src='design_images/save.gif' alt='שמור תמונה' title='שמור תמונה'/&gt;&lt;/a&gt; &lt;a href='#' onclick='return OpenSmall(&quot;send_notice.php?id=38859&quot;);' title='פנייה להנהלת האתר אודות התמונה'&gt;&lt;img src='design_images/mail_big.gif' alt='פנייה להנהלת האתר אודות התמונה' title='פנייה להנהלת האתר אודות התמונה'/&gt;&lt;/a&gt; &lt;a href='#' onclick='alert(&quot;לעדכון התגיות נדרשת הרשמה/התחברות למאגר&quot;); return false;' title='כדי להוסיף תגיות לתמונה, עליך להזדהות או להירשם למאגר'&gt;&lt;img src='design_images/tags_big.png' alt='כדי להוסיף תגיות לתמונה, עליך להזדהות או להירשם למאגר' title='כדי להוסיף תגיות לתמונה, עליך להזדהות או להירשם למאגר'/&gt;&lt;/a&gt;&lt;/span&gt;שם: ענפה תפסה דג&lt;br /&gt;תיאור: ענפה בחוף יפו דגה דגים     תאריך צילום: שנה 2013 חודש 10 יום 12&lt;br/&gt;שם הצלם: אריה טננבאום&lt;br/&gt;שם תורם הצילום: אריה טננבאום&lt;br/&gt;מקום הצילום: חוף יפו&lt;br/&gt;סוג הרשיון: &lt;a href='http://creativecommons.org/licenses/by/2.5/deed.he' onclick='return OpenNew(this.href);'&gt;ייחוס&lt;/a&gt; &lt;a about='http://upload.wikimedia.org/wikipedia/commons/thumb/6/68/PikiWiki_Israel_38859_Wildlife_and_Plants_of_Israel.JPG/800px-PikiWiki_Israel_38859_Wildlife_and_Plants_of_Israel.JPG' rel='license' href='http://creativecommons.org/licenses/by/2.5/' onclick='return OpenNew(this.href);'&gt;&lt;img src='http://i.creativecommons.org/l/by/2.5/80x15.png' style='border-style: none; vertical-align:text-top;' alt='Creative Commons License' /&gt;&lt;/a&gt; &lt;a href='#' onclick='return DisplayMsg(&quot;אריה טננבאום. מתוך אתר פיקיוויקי&quot;);'&gt;נוסח הקרדיט &lt;img src='design_images/credit.png' style='border-style: none; vertical-align:middle;' alt=''&gt;&lt;/a&gt;&lt;br /&gt;&lt;a href='http://commons.wikimedia.org/wiki/File:PikiWiki_Israel_38859_Wildlife and Plants of Israel.JPG' onclick='return OpenNew(this.href);'&gt;קישור לויקישיתוף&lt;/a&gt;&lt;br /&gt;&lt;a href='?action=gallery&amp;img_id=38859' onclick='return OpenNew(this.href);' title='קישור לדף של התמונה - ניתן להעתיק בתפריט בלחיצה על מקש ימני'&gt;קישור לדף של התמונה&lt;/a&gt;&lt;div class='img_tags' id='tags_38859'&gt;תגיות: חוף, יפו, ענפה, ציפורים&lt;/div&gt;#ID#38859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5F4D3F"/>
                </a:clrFrom>
                <a:clrTo>
                  <a:srgbClr val="5F4D3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7" y="3140969"/>
              <a:ext cx="2285725" cy="169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צורה חופשית 22"/>
            <p:cNvSpPr/>
            <p:nvPr/>
          </p:nvSpPr>
          <p:spPr>
            <a:xfrm>
              <a:off x="3450566" y="3769743"/>
              <a:ext cx="888521" cy="465827"/>
            </a:xfrm>
            <a:custGeom>
              <a:avLst/>
              <a:gdLst>
                <a:gd name="connsiteX0" fmla="*/ 879894 w 888521"/>
                <a:gd name="connsiteY0" fmla="*/ 207034 h 465827"/>
                <a:gd name="connsiteX1" fmla="*/ 802257 w 888521"/>
                <a:gd name="connsiteY1" fmla="*/ 189782 h 465827"/>
                <a:gd name="connsiteX2" fmla="*/ 785004 w 888521"/>
                <a:gd name="connsiteY2" fmla="*/ 163902 h 465827"/>
                <a:gd name="connsiteX3" fmla="*/ 759125 w 888521"/>
                <a:gd name="connsiteY3" fmla="*/ 146649 h 465827"/>
                <a:gd name="connsiteX4" fmla="*/ 724619 w 888521"/>
                <a:gd name="connsiteY4" fmla="*/ 94891 h 465827"/>
                <a:gd name="connsiteX5" fmla="*/ 715992 w 888521"/>
                <a:gd name="connsiteY5" fmla="*/ 69012 h 465827"/>
                <a:gd name="connsiteX6" fmla="*/ 664234 w 888521"/>
                <a:gd name="connsiteY6" fmla="*/ 51759 h 465827"/>
                <a:gd name="connsiteX7" fmla="*/ 612476 w 888521"/>
                <a:gd name="connsiteY7" fmla="*/ 17253 h 465827"/>
                <a:gd name="connsiteX8" fmla="*/ 586596 w 888521"/>
                <a:gd name="connsiteY8" fmla="*/ 0 h 465827"/>
                <a:gd name="connsiteX9" fmla="*/ 543464 w 888521"/>
                <a:gd name="connsiteY9" fmla="*/ 60385 h 465827"/>
                <a:gd name="connsiteX10" fmla="*/ 526211 w 888521"/>
                <a:gd name="connsiteY10" fmla="*/ 112144 h 465827"/>
                <a:gd name="connsiteX11" fmla="*/ 448574 w 888521"/>
                <a:gd name="connsiteY11" fmla="*/ 138023 h 465827"/>
                <a:gd name="connsiteX12" fmla="*/ 422694 w 888521"/>
                <a:gd name="connsiteY12" fmla="*/ 146649 h 465827"/>
                <a:gd name="connsiteX13" fmla="*/ 345057 w 888521"/>
                <a:gd name="connsiteY13" fmla="*/ 138023 h 465827"/>
                <a:gd name="connsiteX14" fmla="*/ 301925 w 888521"/>
                <a:gd name="connsiteY14" fmla="*/ 129397 h 465827"/>
                <a:gd name="connsiteX15" fmla="*/ 163902 w 888521"/>
                <a:gd name="connsiteY15" fmla="*/ 138023 h 465827"/>
                <a:gd name="connsiteX16" fmla="*/ 112143 w 888521"/>
                <a:gd name="connsiteY16" fmla="*/ 172529 h 465827"/>
                <a:gd name="connsiteX17" fmla="*/ 86264 w 888521"/>
                <a:gd name="connsiteY17" fmla="*/ 181155 h 465827"/>
                <a:gd name="connsiteX18" fmla="*/ 77638 w 888521"/>
                <a:gd name="connsiteY18" fmla="*/ 207034 h 465827"/>
                <a:gd name="connsiteX19" fmla="*/ 69011 w 888521"/>
                <a:gd name="connsiteY19" fmla="*/ 241540 h 465827"/>
                <a:gd name="connsiteX20" fmla="*/ 51759 w 888521"/>
                <a:gd name="connsiteY20" fmla="*/ 267419 h 465827"/>
                <a:gd name="connsiteX21" fmla="*/ 43132 w 888521"/>
                <a:gd name="connsiteY21" fmla="*/ 301925 h 465827"/>
                <a:gd name="connsiteX22" fmla="*/ 17253 w 888521"/>
                <a:gd name="connsiteY22" fmla="*/ 319178 h 465827"/>
                <a:gd name="connsiteX23" fmla="*/ 0 w 888521"/>
                <a:gd name="connsiteY23" fmla="*/ 345057 h 465827"/>
                <a:gd name="connsiteX24" fmla="*/ 8626 w 888521"/>
                <a:gd name="connsiteY24" fmla="*/ 370936 h 465827"/>
                <a:gd name="connsiteX25" fmla="*/ 103517 w 888521"/>
                <a:gd name="connsiteY25" fmla="*/ 379563 h 465827"/>
                <a:gd name="connsiteX26" fmla="*/ 129396 w 888521"/>
                <a:gd name="connsiteY26" fmla="*/ 388189 h 465827"/>
                <a:gd name="connsiteX27" fmla="*/ 155276 w 888521"/>
                <a:gd name="connsiteY27" fmla="*/ 405442 h 465827"/>
                <a:gd name="connsiteX28" fmla="*/ 189781 w 888521"/>
                <a:gd name="connsiteY28" fmla="*/ 414068 h 465827"/>
                <a:gd name="connsiteX29" fmla="*/ 215660 w 888521"/>
                <a:gd name="connsiteY29" fmla="*/ 422695 h 465827"/>
                <a:gd name="connsiteX30" fmla="*/ 422694 w 888521"/>
                <a:gd name="connsiteY30" fmla="*/ 414068 h 465827"/>
                <a:gd name="connsiteX31" fmla="*/ 500332 w 888521"/>
                <a:gd name="connsiteY31" fmla="*/ 370936 h 465827"/>
                <a:gd name="connsiteX32" fmla="*/ 526211 w 888521"/>
                <a:gd name="connsiteY32" fmla="*/ 362310 h 465827"/>
                <a:gd name="connsiteX33" fmla="*/ 690113 w 888521"/>
                <a:gd name="connsiteY33" fmla="*/ 388189 h 465827"/>
                <a:gd name="connsiteX34" fmla="*/ 715992 w 888521"/>
                <a:gd name="connsiteY34" fmla="*/ 439948 h 465827"/>
                <a:gd name="connsiteX35" fmla="*/ 767751 w 888521"/>
                <a:gd name="connsiteY35" fmla="*/ 457200 h 465827"/>
                <a:gd name="connsiteX36" fmla="*/ 793630 w 888521"/>
                <a:gd name="connsiteY36" fmla="*/ 465827 h 465827"/>
                <a:gd name="connsiteX37" fmla="*/ 862642 w 888521"/>
                <a:gd name="connsiteY37" fmla="*/ 457200 h 465827"/>
                <a:gd name="connsiteX38" fmla="*/ 871268 w 888521"/>
                <a:gd name="connsiteY38" fmla="*/ 431321 h 465827"/>
                <a:gd name="connsiteX39" fmla="*/ 888521 w 888521"/>
                <a:gd name="connsiteY39" fmla="*/ 284672 h 465827"/>
                <a:gd name="connsiteX40" fmla="*/ 879894 w 888521"/>
                <a:gd name="connsiteY40" fmla="*/ 232914 h 465827"/>
                <a:gd name="connsiteX41" fmla="*/ 879894 w 888521"/>
                <a:gd name="connsiteY41" fmla="*/ 207034 h 46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8521" h="465827">
                  <a:moveTo>
                    <a:pt x="879894" y="207034"/>
                  </a:moveTo>
                  <a:cubicBezTo>
                    <a:pt x="866955" y="199845"/>
                    <a:pt x="813433" y="198723"/>
                    <a:pt x="802257" y="189782"/>
                  </a:cubicBezTo>
                  <a:cubicBezTo>
                    <a:pt x="794161" y="183305"/>
                    <a:pt x="792335" y="171233"/>
                    <a:pt x="785004" y="163902"/>
                  </a:cubicBezTo>
                  <a:cubicBezTo>
                    <a:pt x="777673" y="156571"/>
                    <a:pt x="767751" y="152400"/>
                    <a:pt x="759125" y="146649"/>
                  </a:cubicBezTo>
                  <a:cubicBezTo>
                    <a:pt x="747623" y="129396"/>
                    <a:pt x="731177" y="114562"/>
                    <a:pt x="724619" y="94891"/>
                  </a:cubicBezTo>
                  <a:cubicBezTo>
                    <a:pt x="721743" y="86265"/>
                    <a:pt x="723391" y="74297"/>
                    <a:pt x="715992" y="69012"/>
                  </a:cubicBezTo>
                  <a:cubicBezTo>
                    <a:pt x="701193" y="58442"/>
                    <a:pt x="664234" y="51759"/>
                    <a:pt x="664234" y="51759"/>
                  </a:cubicBezTo>
                  <a:lnTo>
                    <a:pt x="612476" y="17253"/>
                  </a:lnTo>
                  <a:lnTo>
                    <a:pt x="586596" y="0"/>
                  </a:lnTo>
                  <a:cubicBezTo>
                    <a:pt x="543465" y="14378"/>
                    <a:pt x="563592" y="1"/>
                    <a:pt x="543464" y="60385"/>
                  </a:cubicBezTo>
                  <a:cubicBezTo>
                    <a:pt x="543464" y="60386"/>
                    <a:pt x="526213" y="112143"/>
                    <a:pt x="526211" y="112144"/>
                  </a:cubicBezTo>
                  <a:lnTo>
                    <a:pt x="448574" y="138023"/>
                  </a:lnTo>
                  <a:lnTo>
                    <a:pt x="422694" y="146649"/>
                  </a:lnTo>
                  <a:cubicBezTo>
                    <a:pt x="396815" y="143774"/>
                    <a:pt x="370834" y="141705"/>
                    <a:pt x="345057" y="138023"/>
                  </a:cubicBezTo>
                  <a:cubicBezTo>
                    <a:pt x="330542" y="135950"/>
                    <a:pt x="316587" y="129397"/>
                    <a:pt x="301925" y="129397"/>
                  </a:cubicBezTo>
                  <a:cubicBezTo>
                    <a:pt x="255828" y="129397"/>
                    <a:pt x="209910" y="135148"/>
                    <a:pt x="163902" y="138023"/>
                  </a:cubicBezTo>
                  <a:cubicBezTo>
                    <a:pt x="102369" y="158533"/>
                    <a:pt x="176761" y="129450"/>
                    <a:pt x="112143" y="172529"/>
                  </a:cubicBezTo>
                  <a:cubicBezTo>
                    <a:pt x="104577" y="177573"/>
                    <a:pt x="94890" y="178280"/>
                    <a:pt x="86264" y="181155"/>
                  </a:cubicBezTo>
                  <a:cubicBezTo>
                    <a:pt x="83389" y="189781"/>
                    <a:pt x="80136" y="198291"/>
                    <a:pt x="77638" y="207034"/>
                  </a:cubicBezTo>
                  <a:cubicBezTo>
                    <a:pt x="74381" y="218434"/>
                    <a:pt x="73681" y="230643"/>
                    <a:pt x="69011" y="241540"/>
                  </a:cubicBezTo>
                  <a:cubicBezTo>
                    <a:pt x="64927" y="251069"/>
                    <a:pt x="57510" y="258793"/>
                    <a:pt x="51759" y="267419"/>
                  </a:cubicBezTo>
                  <a:cubicBezTo>
                    <a:pt x="48883" y="278921"/>
                    <a:pt x="49709" y="292060"/>
                    <a:pt x="43132" y="301925"/>
                  </a:cubicBezTo>
                  <a:cubicBezTo>
                    <a:pt x="37381" y="310551"/>
                    <a:pt x="24584" y="311847"/>
                    <a:pt x="17253" y="319178"/>
                  </a:cubicBezTo>
                  <a:cubicBezTo>
                    <a:pt x="9922" y="326509"/>
                    <a:pt x="5751" y="336431"/>
                    <a:pt x="0" y="345057"/>
                  </a:cubicBezTo>
                  <a:cubicBezTo>
                    <a:pt x="2875" y="353683"/>
                    <a:pt x="0" y="368061"/>
                    <a:pt x="8626" y="370936"/>
                  </a:cubicBezTo>
                  <a:cubicBezTo>
                    <a:pt x="38757" y="380980"/>
                    <a:pt x="72075" y="375071"/>
                    <a:pt x="103517" y="379563"/>
                  </a:cubicBezTo>
                  <a:cubicBezTo>
                    <a:pt x="112519" y="380849"/>
                    <a:pt x="120770" y="385314"/>
                    <a:pt x="129396" y="388189"/>
                  </a:cubicBezTo>
                  <a:cubicBezTo>
                    <a:pt x="138023" y="393940"/>
                    <a:pt x="145746" y="401358"/>
                    <a:pt x="155276" y="405442"/>
                  </a:cubicBezTo>
                  <a:cubicBezTo>
                    <a:pt x="166173" y="410112"/>
                    <a:pt x="178382" y="410811"/>
                    <a:pt x="189781" y="414068"/>
                  </a:cubicBezTo>
                  <a:cubicBezTo>
                    <a:pt x="198524" y="416566"/>
                    <a:pt x="207034" y="419819"/>
                    <a:pt x="215660" y="422695"/>
                  </a:cubicBezTo>
                  <a:cubicBezTo>
                    <a:pt x="284671" y="419819"/>
                    <a:pt x="353812" y="419170"/>
                    <a:pt x="422694" y="414068"/>
                  </a:cubicBezTo>
                  <a:cubicBezTo>
                    <a:pt x="456150" y="411590"/>
                    <a:pt x="468590" y="381516"/>
                    <a:pt x="500332" y="370936"/>
                  </a:cubicBezTo>
                  <a:lnTo>
                    <a:pt x="526211" y="362310"/>
                  </a:lnTo>
                  <a:cubicBezTo>
                    <a:pt x="534290" y="362815"/>
                    <a:pt x="657431" y="347337"/>
                    <a:pt x="690113" y="388189"/>
                  </a:cubicBezTo>
                  <a:cubicBezTo>
                    <a:pt x="707971" y="410512"/>
                    <a:pt x="686909" y="421771"/>
                    <a:pt x="715992" y="439948"/>
                  </a:cubicBezTo>
                  <a:cubicBezTo>
                    <a:pt x="731414" y="449587"/>
                    <a:pt x="750498" y="451449"/>
                    <a:pt x="767751" y="457200"/>
                  </a:cubicBezTo>
                  <a:lnTo>
                    <a:pt x="793630" y="465827"/>
                  </a:lnTo>
                  <a:cubicBezTo>
                    <a:pt x="816634" y="462951"/>
                    <a:pt x="841457" y="466616"/>
                    <a:pt x="862642" y="457200"/>
                  </a:cubicBezTo>
                  <a:cubicBezTo>
                    <a:pt x="870951" y="453507"/>
                    <a:pt x="870206" y="440352"/>
                    <a:pt x="871268" y="431321"/>
                  </a:cubicBezTo>
                  <a:cubicBezTo>
                    <a:pt x="889815" y="273664"/>
                    <a:pt x="865041" y="355106"/>
                    <a:pt x="888521" y="284672"/>
                  </a:cubicBezTo>
                  <a:cubicBezTo>
                    <a:pt x="885645" y="267419"/>
                    <a:pt x="887716" y="248558"/>
                    <a:pt x="879894" y="232914"/>
                  </a:cubicBezTo>
                  <a:cubicBezTo>
                    <a:pt x="851622" y="176371"/>
                    <a:pt x="892833" y="214223"/>
                    <a:pt x="879894" y="207034"/>
                  </a:cubicBezTo>
                  <a:close/>
                </a:path>
              </a:pathLst>
            </a:custGeom>
            <a:blipFill>
              <a:blip r:embed="rId8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" y="1039155"/>
            <a:ext cx="315144" cy="18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C:\Users\win7\AppData\Local\Microsoft\Windows\Temporary Internet Files\Content.IE5\99KJ8IK8\MP900431023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99" b="61980" l="47530" r="86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30051" r="8458" b="34472"/>
          <a:stretch/>
        </p:blipFill>
        <p:spPr bwMode="auto">
          <a:xfrm rot="1970358">
            <a:off x="8123317" y="5459175"/>
            <a:ext cx="365614" cy="3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win7\AppData\Local\Microsoft\Windows\Temporary Internet Files\Content.IE5\99KJ8IK8\MP900431023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99" b="61980" l="47530" r="86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30051" r="8458" b="34472"/>
          <a:stretch/>
        </p:blipFill>
        <p:spPr bwMode="auto">
          <a:xfrm rot="1970358">
            <a:off x="8555210" y="6475791"/>
            <a:ext cx="369037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win7\AppData\Local\Microsoft\Windows\Temporary Internet Files\Content.IE5\99KJ8IK8\MP900431023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99" b="61980" l="47530" r="86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30051" r="8458" b="34472"/>
          <a:stretch/>
        </p:blipFill>
        <p:spPr bwMode="auto">
          <a:xfrm rot="10359741">
            <a:off x="5676356" y="6538861"/>
            <a:ext cx="358017" cy="2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n5_7f7HS9UJysoX7_J_Vs_sdNOiTTkGElQiA5OOL--Lan98tS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25570" r="69335" b="10794"/>
          <a:stretch/>
        </p:blipFill>
        <p:spPr bwMode="auto">
          <a:xfrm>
            <a:off x="281842" y="4005782"/>
            <a:ext cx="158112" cy="5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48726" y="1124744"/>
            <a:ext cx="62776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48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 ראיתם?</a:t>
            </a:r>
          </a:p>
          <a:p>
            <a:pPr algn="ctr"/>
            <a:r>
              <a:rPr lang="he-IL" sz="48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לאילו פרטים שמתם לב?</a:t>
            </a:r>
          </a:p>
        </p:txBody>
      </p:sp>
      <p:pic>
        <p:nvPicPr>
          <p:cNvPr id="5" name="תמונה 2" descr="MP900448289[2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1485280" cy="11104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" descr="MP900448289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16" y="0"/>
            <a:ext cx="917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556792"/>
            <a:ext cx="459095" cy="27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2556" y="3058226"/>
            <a:ext cx="505406" cy="3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6771" y="1926706"/>
            <a:ext cx="457901" cy="2750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Image result for ‫תמונה של מטוס‬‎"/>
          <p:cNvSpPr>
            <a:spLocks noChangeAspect="1" noChangeArrowheads="1"/>
          </p:cNvSpPr>
          <p:nvPr/>
        </p:nvSpPr>
        <p:spPr bwMode="auto">
          <a:xfrm>
            <a:off x="-61913" y="-136525"/>
            <a:ext cx="171450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" name="קבוצה 2"/>
          <p:cNvGrpSpPr/>
          <p:nvPr/>
        </p:nvGrpSpPr>
        <p:grpSpPr>
          <a:xfrm rot="21172161">
            <a:off x="2902110" y="2813189"/>
            <a:ext cx="541748" cy="352703"/>
            <a:chOff x="2483767" y="3140969"/>
            <a:chExt cx="2285725" cy="1695246"/>
          </a:xfrm>
        </p:grpSpPr>
        <p:pic>
          <p:nvPicPr>
            <p:cNvPr id="22" name="Picture 6" descr="ענפה תפסה דג">
              <a:hlinkClick r:id="rId5" tooltip="&lt;div class='addthis_toolbox addthis_default_style' addthis:url='http%3A%2F%2Fwww.pikiwiki.org.il%2F%3Faction%3Dgallery%26img_id%3D38859' addthis:title='ענפה תפסה דג' addthis:description='ענפה בחוף יפו דגה דגים'&gt;&#10;  &lt;a class='addthis_button_facebook'&gt;&lt;/a&gt;&#10;  &lt;a class='addthis_button_twitter'&gt;&lt;/a&gt;    &#10;  &lt;a class='addthis_button_google'&gt;&lt;/a&gt;&#10;  &lt;a class='addthis_button_email'&gt;&lt;/a&gt;&#10;  &lt;a href='http://addthis.com/bookmark.php?v=250' class='addthis_button_compact'&gt;&lt;/a&gt;&#10;  &lt;span class='addthis_separator'&gt; &lt;/span&gt;&#10;  &lt;a class='addthis_button_facebook_like'&gt;&lt;/a&gt;&#10; &lt;/div&gt;&lt;span id='light_save_link'&gt;&lt;a href='#' onclick='_gaq.push([&quot;_trackEvent&quot;, &quot;Images&quot;, &quot;ShareInit&quot;, &quot;38859&quot;]);setTimeout(function() { OpenSmall(&quot;share_img.php?id=38859&quot;); }, 750); return false;' title='שלח תמונה לחבר'&gt;&lt;img src='design_images/maatafa.gif' alt='שלח תמונה לחבר' title='שלח תמונה לחבר'/&gt;&lt;/a&gt; &lt;a href='http://upload.wikimedia.org/wikipedia/commons/6/68/PikiWiki_Israel_38859_Wildlife_and_Plants_of_Israel.JPG' onclick='that=this;_gaq.push([&quot;_trackEvent&quot;, &quot;Images&quot;, &quot;Download&quot;, &quot;38859&quot;]);setTimeout(function() { location.href=that.href }, 750); return false;' title='שמור תמונה'&gt;&lt;img src='design_images/save.gif' alt='שמור תמונה' title='שמור תמונה'/&gt;&lt;/a&gt; &lt;a href='#' onclick='return OpenSmall(&quot;send_notice.php?id=38859&quot;);' title='פנייה להנהלת האתר אודות התמונה'&gt;&lt;img src='design_images/mail_big.gif' alt='פנייה להנהלת האתר אודות התמונה' title='פנייה להנהלת האתר אודות התמונה'/&gt;&lt;/a&gt; &lt;a href='#' onclick='alert(&quot;לעדכון התגיות נדרשת הרשמה/התחברות למאגר&quot;); return false;' title='כדי להוסיף תגיות לתמונה, עליך להזדהות או להירשם למאגר'&gt;&lt;img src='design_images/tags_big.png' alt='כדי להוסיף תגיות לתמונה, עליך להזדהות או להירשם למאגר' title='כדי להוסיף תגיות לתמונה, עליך להזדהות או להירשם למאגר'/&gt;&lt;/a&gt;&lt;/span&gt;שם: ענפה תפסה דג&lt;br /&gt;תיאור: ענפה בחוף יפו דגה דגים     תאריך צילום: שנה 2013 חודש 10 יום 12&lt;br/&gt;שם הצלם: אריה טננבאום&lt;br/&gt;שם תורם הצילום: אריה טננבאום&lt;br/&gt;מקום הצילום: חוף יפו&lt;br/&gt;סוג הרשיון: &lt;a href='http://creativecommons.org/licenses/by/2.5/deed.he' onclick='return OpenNew(this.href);'&gt;ייחוס&lt;/a&gt; &lt;a about='http://upload.wikimedia.org/wikipedia/commons/thumb/6/68/PikiWiki_Israel_38859_Wildlife_and_Plants_of_Israel.JPG/800px-PikiWiki_Israel_38859_Wildlife_and_Plants_of_Israel.JPG' rel='license' href='http://creativecommons.org/licenses/by/2.5/' onclick='return OpenNew(this.href);'&gt;&lt;img src='http://i.creativecommons.org/l/by/2.5/80x15.png' style='border-style: none; vertical-align:text-top;' alt='Creative Commons License' /&gt;&lt;/a&gt; &lt;a href='#' onclick='return DisplayMsg(&quot;אריה טננבאום. מתוך אתר פיקיוויקי&quot;);'&gt;נוסח הקרדיט &lt;img src='design_images/credit.png' style='border-style: none; vertical-align:middle;' alt=''&gt;&lt;/a&gt;&lt;br /&gt;&lt;a href='http://commons.wikimedia.org/wiki/File:PikiWiki_Israel_38859_Wildlife and Plants of Israel.JPG' onclick='return OpenNew(this.href);'&gt;קישור לויקישיתוף&lt;/a&gt;&lt;br /&gt;&lt;a href='?action=gallery&amp;img_id=38859' onclick='return OpenNew(this.href);' title='קישור לדף של התמונה - ניתן להעתיק בתפריט בלחיצה על מקש ימני'&gt;קישור לדף של התמונה&lt;/a&gt;&lt;div class='img_tags' id='tags_38859'&gt;תגיות: חוף, יפו, ענפה, ציפורים&lt;/div&gt;#ID#38859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5F4D3F"/>
                </a:clrFrom>
                <a:clrTo>
                  <a:srgbClr val="5F4D3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7" y="3140969"/>
              <a:ext cx="2285725" cy="169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צורה חופשית 22"/>
            <p:cNvSpPr/>
            <p:nvPr/>
          </p:nvSpPr>
          <p:spPr>
            <a:xfrm>
              <a:off x="3450566" y="3769743"/>
              <a:ext cx="888521" cy="465827"/>
            </a:xfrm>
            <a:custGeom>
              <a:avLst/>
              <a:gdLst>
                <a:gd name="connsiteX0" fmla="*/ 879894 w 888521"/>
                <a:gd name="connsiteY0" fmla="*/ 207034 h 465827"/>
                <a:gd name="connsiteX1" fmla="*/ 802257 w 888521"/>
                <a:gd name="connsiteY1" fmla="*/ 189782 h 465827"/>
                <a:gd name="connsiteX2" fmla="*/ 785004 w 888521"/>
                <a:gd name="connsiteY2" fmla="*/ 163902 h 465827"/>
                <a:gd name="connsiteX3" fmla="*/ 759125 w 888521"/>
                <a:gd name="connsiteY3" fmla="*/ 146649 h 465827"/>
                <a:gd name="connsiteX4" fmla="*/ 724619 w 888521"/>
                <a:gd name="connsiteY4" fmla="*/ 94891 h 465827"/>
                <a:gd name="connsiteX5" fmla="*/ 715992 w 888521"/>
                <a:gd name="connsiteY5" fmla="*/ 69012 h 465827"/>
                <a:gd name="connsiteX6" fmla="*/ 664234 w 888521"/>
                <a:gd name="connsiteY6" fmla="*/ 51759 h 465827"/>
                <a:gd name="connsiteX7" fmla="*/ 612476 w 888521"/>
                <a:gd name="connsiteY7" fmla="*/ 17253 h 465827"/>
                <a:gd name="connsiteX8" fmla="*/ 586596 w 888521"/>
                <a:gd name="connsiteY8" fmla="*/ 0 h 465827"/>
                <a:gd name="connsiteX9" fmla="*/ 543464 w 888521"/>
                <a:gd name="connsiteY9" fmla="*/ 60385 h 465827"/>
                <a:gd name="connsiteX10" fmla="*/ 526211 w 888521"/>
                <a:gd name="connsiteY10" fmla="*/ 112144 h 465827"/>
                <a:gd name="connsiteX11" fmla="*/ 448574 w 888521"/>
                <a:gd name="connsiteY11" fmla="*/ 138023 h 465827"/>
                <a:gd name="connsiteX12" fmla="*/ 422694 w 888521"/>
                <a:gd name="connsiteY12" fmla="*/ 146649 h 465827"/>
                <a:gd name="connsiteX13" fmla="*/ 345057 w 888521"/>
                <a:gd name="connsiteY13" fmla="*/ 138023 h 465827"/>
                <a:gd name="connsiteX14" fmla="*/ 301925 w 888521"/>
                <a:gd name="connsiteY14" fmla="*/ 129397 h 465827"/>
                <a:gd name="connsiteX15" fmla="*/ 163902 w 888521"/>
                <a:gd name="connsiteY15" fmla="*/ 138023 h 465827"/>
                <a:gd name="connsiteX16" fmla="*/ 112143 w 888521"/>
                <a:gd name="connsiteY16" fmla="*/ 172529 h 465827"/>
                <a:gd name="connsiteX17" fmla="*/ 86264 w 888521"/>
                <a:gd name="connsiteY17" fmla="*/ 181155 h 465827"/>
                <a:gd name="connsiteX18" fmla="*/ 77638 w 888521"/>
                <a:gd name="connsiteY18" fmla="*/ 207034 h 465827"/>
                <a:gd name="connsiteX19" fmla="*/ 69011 w 888521"/>
                <a:gd name="connsiteY19" fmla="*/ 241540 h 465827"/>
                <a:gd name="connsiteX20" fmla="*/ 51759 w 888521"/>
                <a:gd name="connsiteY20" fmla="*/ 267419 h 465827"/>
                <a:gd name="connsiteX21" fmla="*/ 43132 w 888521"/>
                <a:gd name="connsiteY21" fmla="*/ 301925 h 465827"/>
                <a:gd name="connsiteX22" fmla="*/ 17253 w 888521"/>
                <a:gd name="connsiteY22" fmla="*/ 319178 h 465827"/>
                <a:gd name="connsiteX23" fmla="*/ 0 w 888521"/>
                <a:gd name="connsiteY23" fmla="*/ 345057 h 465827"/>
                <a:gd name="connsiteX24" fmla="*/ 8626 w 888521"/>
                <a:gd name="connsiteY24" fmla="*/ 370936 h 465827"/>
                <a:gd name="connsiteX25" fmla="*/ 103517 w 888521"/>
                <a:gd name="connsiteY25" fmla="*/ 379563 h 465827"/>
                <a:gd name="connsiteX26" fmla="*/ 129396 w 888521"/>
                <a:gd name="connsiteY26" fmla="*/ 388189 h 465827"/>
                <a:gd name="connsiteX27" fmla="*/ 155276 w 888521"/>
                <a:gd name="connsiteY27" fmla="*/ 405442 h 465827"/>
                <a:gd name="connsiteX28" fmla="*/ 189781 w 888521"/>
                <a:gd name="connsiteY28" fmla="*/ 414068 h 465827"/>
                <a:gd name="connsiteX29" fmla="*/ 215660 w 888521"/>
                <a:gd name="connsiteY29" fmla="*/ 422695 h 465827"/>
                <a:gd name="connsiteX30" fmla="*/ 422694 w 888521"/>
                <a:gd name="connsiteY30" fmla="*/ 414068 h 465827"/>
                <a:gd name="connsiteX31" fmla="*/ 500332 w 888521"/>
                <a:gd name="connsiteY31" fmla="*/ 370936 h 465827"/>
                <a:gd name="connsiteX32" fmla="*/ 526211 w 888521"/>
                <a:gd name="connsiteY32" fmla="*/ 362310 h 465827"/>
                <a:gd name="connsiteX33" fmla="*/ 690113 w 888521"/>
                <a:gd name="connsiteY33" fmla="*/ 388189 h 465827"/>
                <a:gd name="connsiteX34" fmla="*/ 715992 w 888521"/>
                <a:gd name="connsiteY34" fmla="*/ 439948 h 465827"/>
                <a:gd name="connsiteX35" fmla="*/ 767751 w 888521"/>
                <a:gd name="connsiteY35" fmla="*/ 457200 h 465827"/>
                <a:gd name="connsiteX36" fmla="*/ 793630 w 888521"/>
                <a:gd name="connsiteY36" fmla="*/ 465827 h 465827"/>
                <a:gd name="connsiteX37" fmla="*/ 862642 w 888521"/>
                <a:gd name="connsiteY37" fmla="*/ 457200 h 465827"/>
                <a:gd name="connsiteX38" fmla="*/ 871268 w 888521"/>
                <a:gd name="connsiteY38" fmla="*/ 431321 h 465827"/>
                <a:gd name="connsiteX39" fmla="*/ 888521 w 888521"/>
                <a:gd name="connsiteY39" fmla="*/ 284672 h 465827"/>
                <a:gd name="connsiteX40" fmla="*/ 879894 w 888521"/>
                <a:gd name="connsiteY40" fmla="*/ 232914 h 465827"/>
                <a:gd name="connsiteX41" fmla="*/ 879894 w 888521"/>
                <a:gd name="connsiteY41" fmla="*/ 207034 h 46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8521" h="465827">
                  <a:moveTo>
                    <a:pt x="879894" y="207034"/>
                  </a:moveTo>
                  <a:cubicBezTo>
                    <a:pt x="866955" y="199845"/>
                    <a:pt x="813433" y="198723"/>
                    <a:pt x="802257" y="189782"/>
                  </a:cubicBezTo>
                  <a:cubicBezTo>
                    <a:pt x="794161" y="183305"/>
                    <a:pt x="792335" y="171233"/>
                    <a:pt x="785004" y="163902"/>
                  </a:cubicBezTo>
                  <a:cubicBezTo>
                    <a:pt x="777673" y="156571"/>
                    <a:pt x="767751" y="152400"/>
                    <a:pt x="759125" y="146649"/>
                  </a:cubicBezTo>
                  <a:cubicBezTo>
                    <a:pt x="747623" y="129396"/>
                    <a:pt x="731177" y="114562"/>
                    <a:pt x="724619" y="94891"/>
                  </a:cubicBezTo>
                  <a:cubicBezTo>
                    <a:pt x="721743" y="86265"/>
                    <a:pt x="723391" y="74297"/>
                    <a:pt x="715992" y="69012"/>
                  </a:cubicBezTo>
                  <a:cubicBezTo>
                    <a:pt x="701193" y="58442"/>
                    <a:pt x="664234" y="51759"/>
                    <a:pt x="664234" y="51759"/>
                  </a:cubicBezTo>
                  <a:lnTo>
                    <a:pt x="612476" y="17253"/>
                  </a:lnTo>
                  <a:lnTo>
                    <a:pt x="586596" y="0"/>
                  </a:lnTo>
                  <a:cubicBezTo>
                    <a:pt x="543465" y="14378"/>
                    <a:pt x="563592" y="1"/>
                    <a:pt x="543464" y="60385"/>
                  </a:cubicBezTo>
                  <a:cubicBezTo>
                    <a:pt x="543464" y="60386"/>
                    <a:pt x="526213" y="112143"/>
                    <a:pt x="526211" y="112144"/>
                  </a:cubicBezTo>
                  <a:lnTo>
                    <a:pt x="448574" y="138023"/>
                  </a:lnTo>
                  <a:lnTo>
                    <a:pt x="422694" y="146649"/>
                  </a:lnTo>
                  <a:cubicBezTo>
                    <a:pt x="396815" y="143774"/>
                    <a:pt x="370834" y="141705"/>
                    <a:pt x="345057" y="138023"/>
                  </a:cubicBezTo>
                  <a:cubicBezTo>
                    <a:pt x="330542" y="135950"/>
                    <a:pt x="316587" y="129397"/>
                    <a:pt x="301925" y="129397"/>
                  </a:cubicBezTo>
                  <a:cubicBezTo>
                    <a:pt x="255828" y="129397"/>
                    <a:pt x="209910" y="135148"/>
                    <a:pt x="163902" y="138023"/>
                  </a:cubicBezTo>
                  <a:cubicBezTo>
                    <a:pt x="102369" y="158533"/>
                    <a:pt x="176761" y="129450"/>
                    <a:pt x="112143" y="172529"/>
                  </a:cubicBezTo>
                  <a:cubicBezTo>
                    <a:pt x="104577" y="177573"/>
                    <a:pt x="94890" y="178280"/>
                    <a:pt x="86264" y="181155"/>
                  </a:cubicBezTo>
                  <a:cubicBezTo>
                    <a:pt x="83389" y="189781"/>
                    <a:pt x="80136" y="198291"/>
                    <a:pt x="77638" y="207034"/>
                  </a:cubicBezTo>
                  <a:cubicBezTo>
                    <a:pt x="74381" y="218434"/>
                    <a:pt x="73681" y="230643"/>
                    <a:pt x="69011" y="241540"/>
                  </a:cubicBezTo>
                  <a:cubicBezTo>
                    <a:pt x="64927" y="251069"/>
                    <a:pt x="57510" y="258793"/>
                    <a:pt x="51759" y="267419"/>
                  </a:cubicBezTo>
                  <a:cubicBezTo>
                    <a:pt x="48883" y="278921"/>
                    <a:pt x="49709" y="292060"/>
                    <a:pt x="43132" y="301925"/>
                  </a:cubicBezTo>
                  <a:cubicBezTo>
                    <a:pt x="37381" y="310551"/>
                    <a:pt x="24584" y="311847"/>
                    <a:pt x="17253" y="319178"/>
                  </a:cubicBezTo>
                  <a:cubicBezTo>
                    <a:pt x="9922" y="326509"/>
                    <a:pt x="5751" y="336431"/>
                    <a:pt x="0" y="345057"/>
                  </a:cubicBezTo>
                  <a:cubicBezTo>
                    <a:pt x="2875" y="353683"/>
                    <a:pt x="0" y="368061"/>
                    <a:pt x="8626" y="370936"/>
                  </a:cubicBezTo>
                  <a:cubicBezTo>
                    <a:pt x="38757" y="380980"/>
                    <a:pt x="72075" y="375071"/>
                    <a:pt x="103517" y="379563"/>
                  </a:cubicBezTo>
                  <a:cubicBezTo>
                    <a:pt x="112519" y="380849"/>
                    <a:pt x="120770" y="385314"/>
                    <a:pt x="129396" y="388189"/>
                  </a:cubicBezTo>
                  <a:cubicBezTo>
                    <a:pt x="138023" y="393940"/>
                    <a:pt x="145746" y="401358"/>
                    <a:pt x="155276" y="405442"/>
                  </a:cubicBezTo>
                  <a:cubicBezTo>
                    <a:pt x="166173" y="410112"/>
                    <a:pt x="178382" y="410811"/>
                    <a:pt x="189781" y="414068"/>
                  </a:cubicBezTo>
                  <a:cubicBezTo>
                    <a:pt x="198524" y="416566"/>
                    <a:pt x="207034" y="419819"/>
                    <a:pt x="215660" y="422695"/>
                  </a:cubicBezTo>
                  <a:cubicBezTo>
                    <a:pt x="284671" y="419819"/>
                    <a:pt x="353812" y="419170"/>
                    <a:pt x="422694" y="414068"/>
                  </a:cubicBezTo>
                  <a:cubicBezTo>
                    <a:pt x="456150" y="411590"/>
                    <a:pt x="468590" y="381516"/>
                    <a:pt x="500332" y="370936"/>
                  </a:cubicBezTo>
                  <a:lnTo>
                    <a:pt x="526211" y="362310"/>
                  </a:lnTo>
                  <a:cubicBezTo>
                    <a:pt x="534290" y="362815"/>
                    <a:pt x="657431" y="347337"/>
                    <a:pt x="690113" y="388189"/>
                  </a:cubicBezTo>
                  <a:cubicBezTo>
                    <a:pt x="707971" y="410512"/>
                    <a:pt x="686909" y="421771"/>
                    <a:pt x="715992" y="439948"/>
                  </a:cubicBezTo>
                  <a:cubicBezTo>
                    <a:pt x="731414" y="449587"/>
                    <a:pt x="750498" y="451449"/>
                    <a:pt x="767751" y="457200"/>
                  </a:cubicBezTo>
                  <a:lnTo>
                    <a:pt x="793630" y="465827"/>
                  </a:lnTo>
                  <a:cubicBezTo>
                    <a:pt x="816634" y="462951"/>
                    <a:pt x="841457" y="466616"/>
                    <a:pt x="862642" y="457200"/>
                  </a:cubicBezTo>
                  <a:cubicBezTo>
                    <a:pt x="870951" y="453507"/>
                    <a:pt x="870206" y="440352"/>
                    <a:pt x="871268" y="431321"/>
                  </a:cubicBezTo>
                  <a:cubicBezTo>
                    <a:pt x="889815" y="273664"/>
                    <a:pt x="865041" y="355106"/>
                    <a:pt x="888521" y="284672"/>
                  </a:cubicBezTo>
                  <a:cubicBezTo>
                    <a:pt x="885645" y="267419"/>
                    <a:pt x="887716" y="248558"/>
                    <a:pt x="879894" y="232914"/>
                  </a:cubicBezTo>
                  <a:cubicBezTo>
                    <a:pt x="851622" y="176371"/>
                    <a:pt x="892833" y="214223"/>
                    <a:pt x="879894" y="207034"/>
                  </a:cubicBezTo>
                  <a:close/>
                </a:path>
              </a:pathLst>
            </a:custGeom>
            <a:blipFill>
              <a:blip r:embed="rId8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" y="1039155"/>
            <a:ext cx="315144" cy="18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C:\Users\win7\AppData\Local\Microsoft\Windows\Temporary Internet Files\Content.IE5\99KJ8IK8\MP900431023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99" b="61980" l="47530" r="86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30051" r="8458" b="34472"/>
          <a:stretch/>
        </p:blipFill>
        <p:spPr bwMode="auto">
          <a:xfrm rot="1970358">
            <a:off x="8123317" y="5459175"/>
            <a:ext cx="365614" cy="3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win7\AppData\Local\Microsoft\Windows\Temporary Internet Files\Content.IE5\99KJ8IK8\MP900431023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599" b="61980" l="47530" r="86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30051" r="8458" b="34472"/>
          <a:stretch/>
        </p:blipFill>
        <p:spPr bwMode="auto">
          <a:xfrm rot="1970358">
            <a:off x="8555210" y="6475791"/>
            <a:ext cx="369037" cy="3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win7\AppData\Local\Microsoft\Windows\Temporary Internet Files\Content.IE5\99KJ8IK8\MP900431023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599" b="61980" l="47530" r="86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0" t="30051" r="8458" b="34472"/>
          <a:stretch/>
        </p:blipFill>
        <p:spPr bwMode="auto">
          <a:xfrm rot="10359741">
            <a:off x="5676356" y="6538861"/>
            <a:ext cx="358017" cy="2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/>
          <p:cNvSpPr/>
          <p:nvPr/>
        </p:nvSpPr>
        <p:spPr>
          <a:xfrm>
            <a:off x="0" y="836712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434241" y="1442640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5668968" y="6405511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8501551" y="6377088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8099037" y="5345509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8582413" y="1812195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5673417" y="2923399"/>
            <a:ext cx="563683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152399" y="3947319"/>
            <a:ext cx="563683" cy="5864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30" name="Picture 6" descr="https://encrypted-tbn3.gstatic.com/images?q=tbn:ANd9GcSn5_7f7HS9UJysoX7_J_Vs_sdNOiTTkGElQiA5OOL--Lan98tS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25570" r="69335" b="10794"/>
          <a:stretch/>
        </p:blipFill>
        <p:spPr bwMode="auto">
          <a:xfrm>
            <a:off x="281842" y="4005782"/>
            <a:ext cx="158112" cy="5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853576" y="548680"/>
            <a:ext cx="7241085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600" b="1" dirty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עקרון ראשון:</a:t>
            </a:r>
          </a:p>
          <a:p>
            <a:pPr algn="ctr"/>
            <a:endParaRPr lang="he-IL" sz="3600" b="1" cap="none" spc="0" dirty="0" smtClean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אנחנו חושבים שאנחנו מכירים את הסביבה שלנו, 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יש לנו תבנית נוף של סביבתנו,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שמקובעת וחסומה בתחושת הידוע והמוכר.</a:t>
            </a:r>
          </a:p>
          <a:p>
            <a:pPr algn="ctr"/>
            <a:endParaRPr lang="he-IL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רק התבוננות חוקרת ומעמיקה בסביבה שלנו, 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תאפשר להבחין בפרטים הקטנים...</a:t>
            </a:r>
            <a:endParaRPr lang="he-IL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he-IL" sz="36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תמונה 2" descr="MP900448289[2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1485280" cy="11104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29631" y="1124744"/>
            <a:ext cx="5315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הזמנה לתרגיל נוסף:</a:t>
            </a:r>
          </a:p>
        </p:txBody>
      </p:sp>
      <p:sp>
        <p:nvSpPr>
          <p:cNvPr id="2" name="AutoShape 2" descr="data:image/jpeg;base64,/9j/4AAQSkZJRgABAQAAAQABAAD/2wCEAAkGBxAPEhQQEBAVEBAQEA0QEBAQDxAQEA8PFREXFxQSFBQYHCggGBoxHRUVITEiJSkrLi4uGB8zODMsNygvLisBCgoKDg0OGxAQGywmHyUsLDQsLCwsLCwsLCwtLCwsLCwsLCwsLCwsLCwsLCwsLCwsLCwsLCwsLCwsLCwsLCwsLP/AABEIAOEA4QMBEQACEQEDEQH/xAAbAAEAAgMBAQAAAAAAAAAAAAAAAwQCBQYBB//EAEUQAAICAQEEBgUIBwUJAAAAAAABAgMRBAUSITEGE0FRYZEiUnGBoRQyVHKSwdHSFTNCYoKxskNzhJPCByMkNFNjoqPx/8QAGgEBAAMBAQEAAAAAAAAAAAAAAAEDBQQCBv/EACoRAQACAgECBQQCAwEAAAAAAAABAgMRBBIxExQhUVIFIkFhFXFigbEj/9oADAMBAAIRAxEAPwD7iAAAAAAAAAAAAAAAAAAAAAAAAAAAAAAAAAAAAAAAAAAAAAAAAAAAAAAAAAAAAAAAAAAAAAAAAAAAAAAAAAAAAAAAAAAAAAAAAAAAAAAAAAAAAAAAAAAARTuS4Li/5AYdZL2e4B1kl4gSV2p8OT7gJAAAAAAAAAAAAAAAAAAAAAAAAAAAAV9Vdj0VzfwQEVYEqYHjYEUwLGmu3lx5rn+IEwAAAAAAAAAAAAAAAAAAAAAAAAAAaed29OT8Wl7FwQEsbAM1YAdgGE5gYaa7Fi/e9F+/l8QNsAAAAAAAAAAAAAAAAAAAAAAAAAPGBzFN33kCxG0JZq0B1oGE7gIq7f8AeQ/vK/6kEOlJAAAAAAAAAAAAAAAAAAAAAAAAAAcbr81XTg+W85L6suK/nj3EJIagCRagDx6gCOepAm2Kutvj3QzN+7l8cBDrSQAAAAAAAAAAAAAAAAAAAAAAAAAGj6T7MlbHrK1mytPguc4dsfb2oDja9YQlMtUAlqgIZaptqKy22kkuLbfJIDuej+zHp6/T/WTxKfh3R934kobUAAAAAMZzUVltJd7eERMxHcRvVQXOWF38cefIr8bH7wnplJCSfFPK708osiYmNwhkSAAAAAAAAAAAAAAAAABynSbYNVrdtVsKbuclOSULH+92p+K8gOTo0dzXJeb/AAISW6K/KXorLSzKTUVl828cEB2nRrYdOn9N2xuva+cmt2Geags/Hn7CUOjAAAAADV7f2zXo69+XGT4Qh6z734FOfNGOu5WY8c3nUObhqNVqpZW9F90cKcU++X9n7Fx72zFm+XPb7fX/AI7/AAseOu7J59H9R87OX4ai3f8ANv7y2eFyNb2iORg7aa9a3U6ablGUpOH6ymzjKS9vN8O/j3PsdWLNfBbU+j3fDTJXdXbbL18NTVG2t+jJcu2L7Uzcx5IyV6oZlqzWdStljyAAAAAAAAAPHIjY9JAABhbYorLA0uv1TfGb9H1c8MePeQKtNVclvRS4+CCU6pQHjoXcBXvhVWsyS7OxAXNn6px5PMfVb4Y8O4DdV2KSyuRKGYADC2xRTlJ4jFNtvkklxZEzqNyPmVmslrNRZqp8Kq59Xp4PlvLk8d6zn60n3GHyss5L6r+Wpx8fRXql9G2fpI0wUF/E+2Uu1s18GKMVIrDPyZJvaZlaLlbQdKtMnGFuMSjNRb74yzhfax5szvqGKJx9f5h2cO8xfp92q6K3OnUyp/s9RGVkF2Rtj89L2rj7/Ao+nZvXplbzcevuh2hsM4AAAAFDaO1I0SjDdlOc1JxhBJvdWMyeWl2oozciuKN2e6Um3ZX/AE2/o132YfmOb+Rx+0vfgT7w9/TT+i3fZh+Yn+Qx+0ngz7w9/TEvo13lD8w8/T2k8H9w1O3V8sxCW/Ru7rSm1Fye9ltNPug1/EcnJ5Xia6PTS3FWKb36/wBLOyNo6mENy+qV0obqVtW56acVLim1x44L8XPjp+6PV4vije4lsP0pL6Nb/wCv8xb5+ntLz4P7gltXdi5SpnHDSw5Vp5fLhvF1c/VXqiJ08TTU62i1+rzu4W9nsTisPveWu8svea69O6IiJ/LVbQp1FkZRhS+1Z368Z8yi/Kis6mJe4pHuh2TpdVTXGE6JSkkk3GyrHxkR5yvtKOj9r+9f9Gn9un8xPm6+0nR+zN/0af26fzDzVfaTo/bWba2frL47sKXF70H6VleMKSb5NjzcfGTo/a9o6NRXH0qJcFxxOv8AEea9qydEe69ptbKEkpQwpbuXvwaTeccn4Mui89URp5mI13WZbVW84qEpNJy4SrSx75LvJm8xOtERuO7L5dP6PZ9qn8xT5n/GXro/cNB0p+WXx3YwdGnS3rZuUXNpLLeFnljgu/n3HJyeRa0aiJ0vw0pE+stLq9FVGuC3fRonXbBZfz4PKbfbxeWZeLJMZOpp5KR0afQtJqI2wjZB5jNKS/D2n09LRaNwwpiYnUpmekOO/wBoG0Zbtempli2dkJSaw9yK5ZT4c8P2JnDzclYp0T+XTxq26uqFShuNuneeV9UW+9S9F/zRk8KdZqtHlR/5S7w+kYoAAAANH0h2CtVKFixvwTit5yS3W0+z2HHy+NbLEdMujBljHPrDQ67o9OlJuKkm382y3hw5sy83FyYo3Pq7sWbHknUQofI36i/z7Tk6nT4dT5FL1F/n2jqPDqra/Z0FGNlsXFb0IxxbZiSco8cvHrryLoi8VifdX9nVqPwvbA2FZfXvxhuQe5uOy21OS3Iptce9M6acTLkjqhRkz4qTrSTaGyLqOdE7Ir9qqyya8lLK8j3/AB+X3h48zi9mt1es39LdXH0cwmlmTbi8eLyaXHxzjx9NnHlvFr7hNrtpKb0k1NejapPjzTpmvvL5/apW2xtKUbN/q+sjZKMVJXTglJRWVheGHnxODk8W2W+4l04c1KV1MJKI3T5VxXt1d/4HP5DJ8l3mcfxXYbPvf7MF/ir/AMB5DL8k+ZxfF5PZ96/Zg/8AFXr7h5DL8keZxfFT1CurWXVF+zV3/gPIZPkeZx/FDF3WUq5VJV9dGqcvlNspV4lFvMWuKaZZj4V62iZs835GOYmIql1WtctbVLfW5XRc3x/blKKj8FLzNLXq49s9BrpO++xPe3uqqjjjndjyS7eMmJ7SiO7caTYF9q3pQ6rPJWXWKT9ybwZNuFmmZmJd9eRiiNaUdRoZQslTOOJRxzttxKD5Tjx4rmvamjiz474p1Z14Zx5I3ELdkcrdSy54gl3t8MHNSs2tqF9piI3LrNj7Ojpq9yPbxlxeN7twuw+nwYvCp0sLLk67bXmXK3Hbc0CqvUlxVilKLlxlF5xJZ968zC+oYZpbqjtLU4d4tHT+YRaOnfuqj3Wwn9j0/wDSU8CN54XcudYpdsfRsUAAAAADGyCknFrKaaa70+Z5tETGpTE6ncON2ppZRtnGt4imsLclLGYp4zk+d5WOuPLNax6NjBliccTafVVjTamm5ZSlFtdXJZSksrOe4rxV3eI095MlemdT6uy1WzKbYxrsrUoQ3dyLziOMYx5LyPo7YaWiImOzGrktWZmJ7rajjguCLIjTwEjVbZ6PafV4dicZLPp1tRlJd0uDTXtA1a6CaVP59uFyWa+Hv3QNN0m2XXTOqmpPdhGU25PLc5vDbfsigPdFHBCW0rkAskBq9ZDIGw6JaWFkL9PNZhPclzw88srx4RJQtvoPpXzna/4q/wAgF/ZnRrS6aW/XX6a5SlJyx4pck/EDcAazb2zevrzHhbXmdUvHtg/B4w/c+w5+RhjLSaytw5Jx2iXKUaiSt001uqrrV1rlneSaxHHvfHwRicTVc0RZq8iZtjnTvUfRsV6ByHS7aUVqKKEt6TjY5Yx6Cbjut+6MvIzPqWprEO3heltr/RvTZcrXy+ZH/U/5LzK/pmLvef8AT3zsm9Uh0Brs8AAAAADC3OHjnh49uOB5tvU6THdzFM9XlL08ylHLdceGWll+jyX3Hz84s2XJ90d2lauCK72m1sdVHMHJzTjzhBNezO7zPd8ObBb7Y3/TzjjBeNz6f23GyZ2OqLtzv5nneSTaU3u8PZg2ePNpxxNu7iyxWLzFey4XKwAAA4vb63tRPw3Ir3RX35Ar1xwQLMZAJSCVeyOQL/Rh7tzXrQkvJpkodYAAAeAcjt/ZbqlKaWaLW5Sxx6mx839Vvj4NvsMfncWYnxKf7aPFzxMeHZf2DtGxx3LZQm44SlvbspL+TZPG52/ttCrPx+mdw2Wq1qgs70Y92Zbz+yuZ1cjlRjpuulGPFNp1py+ztku66dmXJzk9+2XNLuXjhJeGEZmPFk5Vt27floWvTj11Hd2VNKhFRisKKSSN6lYpEVjsy7Wm07lIekAAAAAAAPMAAAHoAAAA4rXvN1j/AO5NeTwBFkD1TAb4HhAt7FeL4fxLziwOvJAAAA8aA1t+wqJPKi4N+o91fZ5HHk4WG8706KcrJWNbY1bBpjxe9PwlLh5LB5pwMNZ3MbTbl5Jhsq4KKSikkuSSwkdsVisahzzMz3ZkoAAAAAAAAAAAAAAAAHD3PM5vvnN+cmBDYBr9TrlDm8AZabWb/IC/XxAt7NeLq3++l58PvA7IAAAAAAAAAAAAAAAAAAAAAAAAAeSfADh4cePfxAwuA1ey9FHVa2qqa3q479tkWsqUYrgmu7ecQIlpfk+puo/ZhbLcXdXL0oLyaXuA3VQE9DxZB91lb/8AJAdoAAAAAAAAAAAAAAAAAAAAAAAAAItXLEJvuhN/BgcXXyAi1L4AS9Aad6/UW+pCqtP60m5f0R8wIOmFG5rYzXK2mDfjKLcX8N0CSh8AJJSxh9zTA7hAAAAAAAAAAAAAAAAAAAAAAAAACrtSWKbH+5P+QHHJgVtZLCYG+6A0bunlY+dt05L6scRXxTArf7QKOFF3q2TrfsnHP+gDW6aWUBLZyA7miWYxffGL80BmAAAAAAAAAAAAAAAAAAAAAAAAUdt/qLPqMDiVNgU9o3Yi/YB9A6P6fqtNTDtVUG/rNZl8WwKnTGjf0luOcNyxfwyTfwyBx2ite6gJ5zYHfaH9XD+7r/pQE4AAAAAAAAAAAAAAAAAAAAAAABR25/y9v1GBwyYFO+rrZwq/6lkIe6UkmB9SQEWrpVkJ1vlOE4P3rAHzDZ7aW6+cW0/auDAuyfAD6Dov1cP7uH9KAnAAAAAAAAAAAAAAAAAAAAAAxcgMHYBQ2xZmmce2S3V73/8AQOSnpZLlx9gEWxIf8ZW5LCj1kln1lB4A7r5QA+UAcBqqv+JuUFmLtm+He3l/FsC3HSN8+HtA7LQ3f7uHhCK96WALSsAyUgMgAAAAAAAAAAAAAAAAABhJgQzkBUuvS4sCtJKfzuPh2IDWbS0cUt6KSfgBzlut6qyE28bs1788GgN7DbCfaB5ZtlR4tgaPQ6nrJOSed+UpN+1vIHT7P0UEstLPeBsFJV8uXagLdVyfaBZhICWLAzAAAAAAAAAAAAAAAAeMCKYFa1MDQbbnZCO9GEp4abUeLx4AaevpPSvnydb7rITg/igPNT0m08lhWb77IwUpt+5IDT06GzUWdbODjFfMjLml3td4G6q2e0gMb9nNrkBpoUT0k3PclKqXGW6nJxfrJdvuA3dXSjTJY61R8JZi/JgY2dJapcK961vkq65zz70sAdBsnrHCLlFxeFwfNAbmpMCzACRAegAAAAAAAAAAAAAAAMJRAjlACGynIFW3QRfOKfuQEX6NguUV5IB8iXcB78kQD5Iu4B8iT7AMf0ZX6i8kBPXoYrlFL3AWoVYAmjACRRAyAAAAAAAAAAAAAAAAAAHmAPHADFwAxdYHnVAOqAdUA6sD1VgZKAGSiB7gD0AAAAAAAAAAAAAAAAAAAAAAAAAAAAAAAAAAAAAAAAAAAAAAAAAAAAA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68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2699792" y="227687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1187624" y="3388191"/>
            <a:ext cx="2088232" cy="2431555"/>
            <a:chOff x="5004048" y="2996952"/>
            <a:chExt cx="3305175" cy="3295651"/>
          </a:xfrm>
        </p:grpSpPr>
        <p:pic>
          <p:nvPicPr>
            <p:cNvPr id="2050" name="Picture 2" descr="https://encrypted-tbn1.gstatic.com/images?q=tbn:ANd9GcQLW1G5DrmaXQAYTwXe6ZljBjw6LIWEFHYzdU7lzFKdQc9azSBI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996952"/>
              <a:ext cx="3305175" cy="329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encrypted-tbn1.gstatic.com/images?q=tbn:ANd9GcQLW1G5DrmaXQAYTwXe6ZljBjw6LIWEFHYzdU7lzFKdQc9azSBI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9" r="70697" b="53588"/>
            <a:stretch/>
          </p:blipFill>
          <p:spPr bwMode="auto">
            <a:xfrm>
              <a:off x="5004048" y="2996952"/>
              <a:ext cx="1224136" cy="47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5947282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00B0"/>
                </a:solidFill>
              </a:rPr>
              <a:t>להכין דף וכלי כתיבה</a:t>
            </a:r>
            <a:endParaRPr lang="he-IL" b="1" dirty="0">
              <a:solidFill>
                <a:srgbClr val="0000B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172400" y="476672"/>
            <a:ext cx="356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2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he-IL" sz="24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5636518" y="2415447"/>
            <a:ext cx="2431552" cy="2228118"/>
            <a:chOff x="0" y="17247"/>
            <a:chExt cx="1352550" cy="1344828"/>
          </a:xfrm>
        </p:grpSpPr>
        <p:sp>
          <p:nvSpPr>
            <p:cNvPr id="13" name="אליפסה 12"/>
            <p:cNvSpPr/>
            <p:nvPr/>
          </p:nvSpPr>
          <p:spPr>
            <a:xfrm>
              <a:off x="1025485" y="1028700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523875" y="1028700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0" y="1028700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6" name="אליפסה 15"/>
            <p:cNvSpPr/>
            <p:nvPr/>
          </p:nvSpPr>
          <p:spPr>
            <a:xfrm>
              <a:off x="1028700" y="519929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514350" y="533400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8" name="אליפסה 17"/>
            <p:cNvSpPr/>
            <p:nvPr/>
          </p:nvSpPr>
          <p:spPr>
            <a:xfrm>
              <a:off x="0" y="514350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0" y="17247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20" name="אליפסה 19"/>
            <p:cNvSpPr/>
            <p:nvPr/>
          </p:nvSpPr>
          <p:spPr>
            <a:xfrm>
              <a:off x="504825" y="22826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1028700" y="22826"/>
              <a:ext cx="323850" cy="333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he-I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670820" y="453229"/>
            <a:ext cx="184731" cy="6588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endParaRPr lang="he-IL" sz="2800" b="1" cap="none" spc="0" dirty="0" smtClean="0">
              <a:ln w="11430"/>
              <a:solidFill>
                <a:srgbClr val="6421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855547" y="708341"/>
            <a:ext cx="7801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מבלי להרים את היד </a:t>
            </a:r>
            <a:r>
              <a:rPr lang="he-IL" altLang="he-IL" sz="2400" b="1" dirty="0" smtClean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מהעט/עפרון, </a:t>
            </a:r>
            <a:r>
              <a:rPr lang="he-IL" altLang="he-IL" sz="2400" b="1" u="sng" dirty="0" smtClean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בקו רציף</a:t>
            </a:r>
            <a:r>
              <a:rPr lang="he-IL" altLang="he-IL" sz="2400" b="1" dirty="0" smtClean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400" b="1" dirty="0" smtClean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עליכם </a:t>
            </a:r>
            <a:r>
              <a:rPr lang="he-IL" altLang="he-IL" sz="2400" b="1" dirty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לשרטט 3 </a:t>
            </a:r>
            <a:r>
              <a:rPr lang="he-IL" altLang="he-IL" sz="2400" b="1" dirty="0" smtClean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קווים, כך שיעברו דרך </a:t>
            </a:r>
            <a:r>
              <a:rPr lang="he-IL" altLang="he-IL" sz="2400" b="1" dirty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כל </a:t>
            </a:r>
            <a:r>
              <a:rPr lang="he-IL" altLang="he-IL" sz="2400" b="1" dirty="0" smtClean="0">
                <a:solidFill>
                  <a:srgbClr val="0000B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העיגולים !</a:t>
            </a:r>
            <a:endParaRPr lang="he-IL" altLang="he-IL" sz="2400" b="1" u="sng" dirty="0">
              <a:solidFill>
                <a:srgbClr val="0000B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78" name="קבוצה 77"/>
          <p:cNvGrpSpPr/>
          <p:nvPr/>
        </p:nvGrpSpPr>
        <p:grpSpPr>
          <a:xfrm>
            <a:off x="762783" y="980728"/>
            <a:ext cx="2431553" cy="5184576"/>
            <a:chOff x="1322116" y="965616"/>
            <a:chExt cx="2431553" cy="5184576"/>
          </a:xfrm>
        </p:grpSpPr>
        <p:grpSp>
          <p:nvGrpSpPr>
            <p:cNvPr id="62" name="קבוצה 61"/>
            <p:cNvGrpSpPr/>
            <p:nvPr/>
          </p:nvGrpSpPr>
          <p:grpSpPr>
            <a:xfrm>
              <a:off x="1322116" y="2524843"/>
              <a:ext cx="2431552" cy="2228118"/>
              <a:chOff x="0" y="17247"/>
              <a:chExt cx="1352550" cy="1344828"/>
            </a:xfrm>
          </p:grpSpPr>
          <p:sp>
            <p:nvSpPr>
              <p:cNvPr id="63" name="אליפסה 62"/>
              <p:cNvSpPr/>
              <p:nvPr/>
            </p:nvSpPr>
            <p:spPr>
              <a:xfrm>
                <a:off x="1024312" y="1028700"/>
                <a:ext cx="294409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4" name="אליפסה 63"/>
              <p:cNvSpPr/>
              <p:nvPr/>
            </p:nvSpPr>
            <p:spPr>
              <a:xfrm>
                <a:off x="523875" y="10287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5" name="אליפסה 64"/>
              <p:cNvSpPr/>
              <p:nvPr/>
            </p:nvSpPr>
            <p:spPr>
              <a:xfrm>
                <a:off x="0" y="10287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6" name="אליפסה 65"/>
              <p:cNvSpPr/>
              <p:nvPr/>
            </p:nvSpPr>
            <p:spPr>
              <a:xfrm>
                <a:off x="1028700" y="519929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7" name="אליפסה 66"/>
              <p:cNvSpPr/>
              <p:nvPr/>
            </p:nvSpPr>
            <p:spPr>
              <a:xfrm>
                <a:off x="514350" y="5334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8" name="אליפסה 67"/>
              <p:cNvSpPr/>
              <p:nvPr/>
            </p:nvSpPr>
            <p:spPr>
              <a:xfrm>
                <a:off x="0" y="51435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9" name="אליפסה 68"/>
              <p:cNvSpPr/>
              <p:nvPr/>
            </p:nvSpPr>
            <p:spPr>
              <a:xfrm>
                <a:off x="0" y="17247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70" name="אליפסה 69"/>
              <p:cNvSpPr/>
              <p:nvPr/>
            </p:nvSpPr>
            <p:spPr>
              <a:xfrm>
                <a:off x="504825" y="22826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71" name="אליפסה 70"/>
              <p:cNvSpPr/>
              <p:nvPr/>
            </p:nvSpPr>
            <p:spPr>
              <a:xfrm>
                <a:off x="1028700" y="22826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</p:grpSp>
        <p:cxnSp>
          <p:nvCxnSpPr>
            <p:cNvPr id="41" name="מחבר ישר 40"/>
            <p:cNvCxnSpPr/>
            <p:nvPr/>
          </p:nvCxnSpPr>
          <p:spPr>
            <a:xfrm flipH="1">
              <a:off x="3043101" y="1869526"/>
              <a:ext cx="710568" cy="4280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ישר 41"/>
            <p:cNvCxnSpPr/>
            <p:nvPr/>
          </p:nvCxnSpPr>
          <p:spPr>
            <a:xfrm flipH="1" flipV="1">
              <a:off x="2106998" y="965616"/>
              <a:ext cx="936103" cy="51845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ישר 42"/>
            <p:cNvCxnSpPr/>
            <p:nvPr/>
          </p:nvCxnSpPr>
          <p:spPr>
            <a:xfrm flipH="1">
              <a:off x="1322116" y="965616"/>
              <a:ext cx="784882" cy="44644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0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705631" y="476672"/>
            <a:ext cx="67553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600" b="1" dirty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עקרון שני:</a:t>
            </a:r>
          </a:p>
          <a:p>
            <a:pPr algn="ctr"/>
            <a:endParaRPr lang="he-IL" sz="3600" b="1" cap="none" spc="0" dirty="0" smtClean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רק יציאה מהמסגרת, חשיבה "מחוץ לקופסא",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תאפשר להגיע לפתרונות,</a:t>
            </a:r>
          </a:p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שאינם נראים אפשריים בשלב ראשון.</a:t>
            </a:r>
            <a:endParaRPr lang="he-IL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he-IL" sz="36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573551" y="537156"/>
            <a:ext cx="1296143" cy="976433"/>
            <a:chOff x="0" y="0"/>
            <a:chExt cx="4381500" cy="1609727"/>
          </a:xfrm>
        </p:grpSpPr>
        <p:grpSp>
          <p:nvGrpSpPr>
            <p:cNvPr id="5" name="קבוצה 4"/>
            <p:cNvGrpSpPr/>
            <p:nvPr/>
          </p:nvGrpSpPr>
          <p:grpSpPr>
            <a:xfrm>
              <a:off x="1400175" y="0"/>
              <a:ext cx="1609726" cy="1609727"/>
              <a:chOff x="0" y="0"/>
              <a:chExt cx="1381125" cy="1362075"/>
            </a:xfrm>
          </p:grpSpPr>
          <p:sp>
            <p:nvSpPr>
              <p:cNvPr id="10" name="אליפסה 9"/>
              <p:cNvSpPr/>
              <p:nvPr/>
            </p:nvSpPr>
            <p:spPr>
              <a:xfrm>
                <a:off x="1057275" y="10287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2" name="אליפסה 11"/>
              <p:cNvSpPr/>
              <p:nvPr/>
            </p:nvSpPr>
            <p:spPr>
              <a:xfrm>
                <a:off x="523875" y="10287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3" name="אליפסה 12"/>
              <p:cNvSpPr/>
              <p:nvPr/>
            </p:nvSpPr>
            <p:spPr>
              <a:xfrm>
                <a:off x="0" y="10287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4" name="אליפסה 13"/>
              <p:cNvSpPr/>
              <p:nvPr/>
            </p:nvSpPr>
            <p:spPr>
              <a:xfrm>
                <a:off x="1028700" y="542925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5" name="אליפסה 14"/>
              <p:cNvSpPr/>
              <p:nvPr/>
            </p:nvSpPr>
            <p:spPr>
              <a:xfrm>
                <a:off x="514350" y="53340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6" name="אליפסה 15"/>
              <p:cNvSpPr/>
              <p:nvPr/>
            </p:nvSpPr>
            <p:spPr>
              <a:xfrm>
                <a:off x="0" y="51435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7" name="אליפסה 16"/>
              <p:cNvSpPr/>
              <p:nvPr/>
            </p:nvSpPr>
            <p:spPr>
              <a:xfrm>
                <a:off x="0" y="0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8" name="אליפסה 17"/>
              <p:cNvSpPr/>
              <p:nvPr/>
            </p:nvSpPr>
            <p:spPr>
              <a:xfrm>
                <a:off x="504825" y="28575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9" name="אליפסה 18"/>
              <p:cNvSpPr/>
              <p:nvPr/>
            </p:nvSpPr>
            <p:spPr>
              <a:xfrm>
                <a:off x="1028700" y="28575"/>
                <a:ext cx="323850" cy="3333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e-IL"/>
              </a:p>
            </p:txBody>
          </p:sp>
        </p:grpSp>
        <p:cxnSp>
          <p:nvCxnSpPr>
            <p:cNvPr id="7" name="מחבר ישר 6"/>
            <p:cNvCxnSpPr/>
            <p:nvPr/>
          </p:nvCxnSpPr>
          <p:spPr>
            <a:xfrm>
              <a:off x="1133475" y="142875"/>
              <a:ext cx="3248025" cy="3333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/>
            <p:cNvCxnSpPr/>
            <p:nvPr/>
          </p:nvCxnSpPr>
          <p:spPr>
            <a:xfrm flipH="1">
              <a:off x="0" y="476250"/>
              <a:ext cx="4380866" cy="619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>
              <a:off x="0" y="1095375"/>
              <a:ext cx="3133725" cy="438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מלבן 1"/>
          <p:cNvSpPr/>
          <p:nvPr/>
        </p:nvSpPr>
        <p:spPr>
          <a:xfrm>
            <a:off x="619572" y="3534600"/>
            <a:ext cx="8025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C"/>
                </a:solidFill>
              </a:rPr>
              <a:t>חשיבה </a:t>
            </a:r>
            <a:r>
              <a:rPr lang="he-IL" sz="2000" b="1" dirty="0">
                <a:solidFill>
                  <a:srgbClr val="0000BC"/>
                </a:solidFill>
              </a:rPr>
              <a:t>יצירתית היא חשיבה </a:t>
            </a:r>
            <a:r>
              <a:rPr lang="he-IL" sz="2000" b="1" dirty="0" smtClean="0">
                <a:solidFill>
                  <a:srgbClr val="0000BC"/>
                </a:solidFill>
              </a:rPr>
              <a:t>עשויה </a:t>
            </a:r>
            <a:r>
              <a:rPr lang="he-IL" sz="2000" b="1" dirty="0">
                <a:solidFill>
                  <a:srgbClr val="0000BC"/>
                </a:solidFill>
              </a:rPr>
              <a:t>להבטיח פתרונות </a:t>
            </a:r>
            <a:r>
              <a:rPr lang="he-IL" sz="2000" b="1" dirty="0" smtClean="0">
                <a:solidFill>
                  <a:srgbClr val="0000BC"/>
                </a:solidFill>
              </a:rPr>
              <a:t>מפתיעים: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he-IL" sz="2000" b="1" dirty="0" smtClean="0">
                <a:solidFill>
                  <a:srgbClr val="0000BC"/>
                </a:solidFill>
              </a:rPr>
              <a:t>דמיון </a:t>
            </a:r>
            <a:r>
              <a:rPr lang="he-IL" sz="2000" b="1" dirty="0">
                <a:solidFill>
                  <a:srgbClr val="0000BC"/>
                </a:solidFill>
              </a:rPr>
              <a:t>חזותי: שימוש באמצעים חזותיים וגרפיים לתיאור </a:t>
            </a:r>
            <a:r>
              <a:rPr lang="he-IL" sz="2000" b="1" dirty="0" smtClean="0">
                <a:solidFill>
                  <a:srgbClr val="0000BC"/>
                </a:solidFill>
              </a:rPr>
              <a:t>הפתרון.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he-IL" sz="2000" b="1" smtClean="0">
                <a:solidFill>
                  <a:srgbClr val="0000BC"/>
                </a:solidFill>
              </a:rPr>
              <a:t>הדמייה</a:t>
            </a:r>
            <a:r>
              <a:rPr lang="he-IL" sz="2000" b="1" dirty="0" smtClean="0">
                <a:solidFill>
                  <a:srgbClr val="0000BC"/>
                </a:solidFill>
              </a:rPr>
              <a:t>: סימולציה, יצירת </a:t>
            </a:r>
            <a:r>
              <a:rPr lang="he-IL" sz="2000" b="1" dirty="0">
                <a:solidFill>
                  <a:srgbClr val="0000BC"/>
                </a:solidFill>
              </a:rPr>
              <a:t>מקבילות בין הבעיה הנדונה </a:t>
            </a:r>
            <a:r>
              <a:rPr lang="he-IL" sz="2000" b="1" dirty="0" smtClean="0">
                <a:solidFill>
                  <a:srgbClr val="0000BC"/>
                </a:solidFill>
              </a:rPr>
              <a:t>למצבים אחרים</a:t>
            </a:r>
            <a:r>
              <a:rPr lang="he-IL" sz="2000" b="1" dirty="0">
                <a:solidFill>
                  <a:srgbClr val="0000B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C"/>
                </a:solidFill>
              </a:rPr>
              <a:t>3) </a:t>
            </a:r>
            <a:r>
              <a:rPr lang="he-IL" sz="2000" b="1" dirty="0">
                <a:solidFill>
                  <a:srgbClr val="0000BC"/>
                </a:solidFill>
              </a:rPr>
              <a:t>התאמה: שימוש </a:t>
            </a:r>
            <a:r>
              <a:rPr lang="he-IL" sz="2000" b="1" dirty="0" smtClean="0">
                <a:solidFill>
                  <a:srgbClr val="0000BC"/>
                </a:solidFill>
              </a:rPr>
              <a:t>בפתרון </a:t>
            </a:r>
            <a:r>
              <a:rPr lang="he-IL" sz="2000" b="1" dirty="0">
                <a:solidFill>
                  <a:srgbClr val="0000BC"/>
                </a:solidFill>
              </a:rPr>
              <a:t>קיים והתאמתו לתנאים החדשים של הבעיה</a:t>
            </a:r>
            <a:r>
              <a:rPr lang="he-IL" sz="2000" b="1" dirty="0" smtClean="0">
                <a:solidFill>
                  <a:srgbClr val="0000B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C"/>
                </a:solidFill>
              </a:rPr>
              <a:t>4) שילוב</a:t>
            </a:r>
            <a:r>
              <a:rPr lang="he-IL" sz="2000" b="1" dirty="0">
                <a:solidFill>
                  <a:srgbClr val="0000BC"/>
                </a:solidFill>
              </a:rPr>
              <a:t>: שילוב מרכיבים קיימים כדי ליצור משהו חדש.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74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801940" y="1124744"/>
            <a:ext cx="1571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ועוד </a:t>
            </a:r>
            <a:r>
              <a:rPr lang="he-IL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he-IL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APEhQQEBAVEBAQEA0QEBAQDxAQEA8PFREXFxQSFBQYHCggGBoxHRUVITEiJSkrLi4uGB8zODMsNygvLisBCgoKDg0OGxAQGywmHyUsLDQsLCwsLCwsLCwtLCwsLCwsLCwsLCwsLCwsLCwsLCwsLCwsLCwsLCwsLCwsLCwsLP/AABEIAOEA4QMBEQACEQEDEQH/xAAbAAEAAgMBAQAAAAAAAAAAAAAAAwQCBQYBB//EAEUQAAICAQEEBgUIBwUJAAAAAAABAgMRBAUSITEGE0FRYZEiUnGBoRQyVHKSwdHSFTNCYoKxskNzhJPCByMkNFNjoqPx/8QAGgEBAAMBAQEAAAAAAAAAAAAAAAEDBQQCBv/EACoRAQACAgECBQQCAwEAAAAAAAABAgMRBBIxExQhUVIFIkFhFXFigbEj/9oADAMBAAIRAxEAPwD7iAAAAAAAAAAAAAAAAAAAAAAAAAAAAAAAAAAAAAAAAAAAAAAAAAAAAAAAAAAAAAAAAAAAAAAAAAAAAAAAAAAAAAAAAAAAAAAAAAAAAAAAAAAAAAAAAAAARTuS4Li/5AYdZL2e4B1kl4gSV2p8OT7gJAAAAAAAAAAAAAAAAAAAAAAAAAAAAV9Vdj0VzfwQEVYEqYHjYEUwLGmu3lx5rn+IEwAAAAAAAAAAAAAAAAAAAAAAAAAAaed29OT8Wl7FwQEsbAM1YAdgGE5gYaa7Fi/e9F+/l8QNsAAAAAAAAAAAAAAAAAAAAAAAAAPGBzFN33kCxG0JZq0B1oGE7gIq7f8AeQ/vK/6kEOlJAAAAAAAAAAAAAAAAAAAAAAAAAAcbr81XTg+W85L6suK/nj3EJIagCRagDx6gCOepAm2Kutvj3QzN+7l8cBDrSQAAAAAAAAAAAAAAAAAAAAAAAAAGj6T7MlbHrK1mytPguc4dsfb2oDja9YQlMtUAlqgIZaptqKy22kkuLbfJIDuej+zHp6/T/WTxKfh3R934kobUAAAAAMZzUVltJd7eERMxHcRvVQXOWF38cefIr8bH7wnplJCSfFPK708osiYmNwhkSAAAAAAAAAAAAAAAAABynSbYNVrdtVsKbuclOSULH+92p+K8gOTo0dzXJeb/AAISW6K/KXorLSzKTUVl828cEB2nRrYdOn9N2xuva+cmt2Geags/Hn7CUOjAAAAADV7f2zXo69+XGT4Qh6z734FOfNGOu5WY8c3nUObhqNVqpZW9F90cKcU++X9n7Fx72zFm+XPb7fX/AI7/AAseOu7J59H9R87OX4ai3f8ANv7y2eFyNb2iORg7aa9a3U6ablGUpOH6ymzjKS9vN8O/j3PsdWLNfBbU+j3fDTJXdXbbL18NTVG2t+jJcu2L7Uzcx5IyV6oZlqzWdStljyAAAAAAAAAPHIjY9JAABhbYorLA0uv1TfGb9H1c8MePeQKtNVclvRS4+CCU6pQHjoXcBXvhVWsyS7OxAXNn6px5PMfVb4Y8O4DdV2KSyuRKGYADC2xRTlJ4jFNtvkklxZEzqNyPmVmslrNRZqp8Kq59Xp4PlvLk8d6zn60n3GHyss5L6r+Wpx8fRXql9G2fpI0wUF/E+2Uu1s18GKMVIrDPyZJvaZlaLlbQdKtMnGFuMSjNRb74yzhfax5szvqGKJx9f5h2cO8xfp92q6K3OnUyp/s9RGVkF2Rtj89L2rj7/Ao+nZvXplbzcevuh2hsM4AAAAFDaO1I0SjDdlOc1JxhBJvdWMyeWl2oozciuKN2e6Um3ZX/AE2/o132YfmOb+Rx+0vfgT7w9/TT+i3fZh+Yn+Qx+0ngz7w9/TEvo13lD8w8/T2k8H9w1O3V8sxCW/Ru7rSm1Fye9ltNPug1/EcnJ5Xia6PTS3FWKb36/wBLOyNo6mENy+qV0obqVtW56acVLim1x44L8XPjp+6PV4vije4lsP0pL6Nb/wCv8xb5+ntLz4P7gltXdi5SpnHDSw5Vp5fLhvF1c/VXqiJ08TTU62i1+rzu4W9nsTisPveWu8svea69O6IiJ/LVbQp1FkZRhS+1Z368Z8yi/Kis6mJe4pHuh2TpdVTXGE6JSkkk3GyrHxkR5yvtKOj9r+9f9Gn9un8xPm6+0nR+zN/0af26fzDzVfaTo/bWba2frL47sKXF70H6VleMKSb5NjzcfGTo/a9o6NRXH0qJcFxxOv8AEea9qydEe69ptbKEkpQwpbuXvwaTeccn4Mui89URp5mI13WZbVW84qEpNJy4SrSx75LvJm8xOtERuO7L5dP6PZ9qn8xT5n/GXro/cNB0p+WXx3YwdGnS3rZuUXNpLLeFnljgu/n3HJyeRa0aiJ0vw0pE+stLq9FVGuC3fRonXbBZfz4PKbfbxeWZeLJMZOpp5KR0afQtJqI2wjZB5jNKS/D2n09LRaNwwpiYnUpmekOO/wBoG0Zbtempli2dkJSaw9yK5ZT4c8P2JnDzclYp0T+XTxq26uqFShuNuneeV9UW+9S9F/zRk8KdZqtHlR/5S7w+kYoAAAANH0h2CtVKFixvwTit5yS3W0+z2HHy+NbLEdMujBljHPrDQ67o9OlJuKkm382y3hw5sy83FyYo3Pq7sWbHknUQofI36i/z7Tk6nT4dT5FL1F/n2jqPDqra/Z0FGNlsXFb0IxxbZiSco8cvHrryLoi8VifdX9nVqPwvbA2FZfXvxhuQe5uOy21OS3Iptce9M6acTLkjqhRkz4qTrSTaGyLqOdE7Ir9qqyya8lLK8j3/AB+X3h48zi9mt1es39LdXH0cwmlmTbi8eLyaXHxzjx9NnHlvFr7hNrtpKb0k1NejapPjzTpmvvL5/apW2xtKUbN/q+sjZKMVJXTglJRWVheGHnxODk8W2W+4l04c1KV1MJKI3T5VxXt1d/4HP5DJ8l3mcfxXYbPvf7MF/ir/AMB5DL8k+ZxfF5PZ96/Zg/8AFXr7h5DL8keZxfFT1CurWXVF+zV3/gPIZPkeZx/FDF3WUq5VJV9dGqcvlNspV4lFvMWuKaZZj4V62iZs835GOYmIql1WtctbVLfW5XRc3x/blKKj8FLzNLXq49s9BrpO++xPe3uqqjjjndjyS7eMmJ7SiO7caTYF9q3pQ6rPJWXWKT9ybwZNuFmmZmJd9eRiiNaUdRoZQslTOOJRxzttxKD5Tjx4rmvamjiz474p1Z14Zx5I3ELdkcrdSy54gl3t8MHNSs2tqF9piI3LrNj7Ojpq9yPbxlxeN7twuw+nwYvCp0sLLk67bXmXK3Hbc0CqvUlxVilKLlxlF5xJZ968zC+oYZpbqjtLU4d4tHT+YRaOnfuqj3Wwn9j0/wDSU8CN54XcudYpdsfRsUAAAAADGyCknFrKaaa70+Z5tETGpTE6ncON2ppZRtnGt4imsLclLGYp4zk+d5WOuPLNax6NjBliccTafVVjTamm5ZSlFtdXJZSksrOe4rxV3eI095MlemdT6uy1WzKbYxrsrUoQ3dyLziOMYx5LyPo7YaWiImOzGrktWZmJ7rajjguCLIjTwEjVbZ6PafV4dicZLPp1tRlJd0uDTXtA1a6CaVP59uFyWa+Hv3QNN0m2XXTOqmpPdhGU25PLc5vDbfsigPdFHBCW0rkAskBq9ZDIGw6JaWFkL9PNZhPclzw88srx4RJQtvoPpXzna/4q/wAgF/ZnRrS6aW/XX6a5SlJyx4pck/EDcAazb2zevrzHhbXmdUvHtg/B4w/c+w5+RhjLSaytw5Jx2iXKUaiSt001uqrrV1rlneSaxHHvfHwRicTVc0RZq8iZtjnTvUfRsV6ByHS7aUVqKKEt6TjY5Yx6Cbjut+6MvIzPqWprEO3heltr/RvTZcrXy+ZH/U/5LzK/pmLvef8AT3zsm9Uh0Brs8AAAAADC3OHjnh49uOB5tvU6THdzFM9XlL08ylHLdceGWll+jyX3Hz84s2XJ90d2lauCK72m1sdVHMHJzTjzhBNezO7zPd8ObBb7Y3/TzjjBeNz6f23GyZ2OqLtzv5nneSTaU3u8PZg2ePNpxxNu7iyxWLzFey4XKwAAA4vb63tRPw3Ir3RX35Ar1xwQLMZAJSCVeyOQL/Rh7tzXrQkvJpkodYAAAeAcjt/ZbqlKaWaLW5Sxx6mx839Vvj4NvsMfncWYnxKf7aPFzxMeHZf2DtGxx3LZQm44SlvbspL+TZPG52/ttCrPx+mdw2Wq1qgs70Y92Zbz+yuZ1cjlRjpuulGPFNp1py+ztku66dmXJzk9+2XNLuXjhJeGEZmPFk5Vt27floWvTj11Hd2VNKhFRisKKSSN6lYpEVjsy7Wm07lIekAAAAAAAPMAAAHoAAAA4rXvN1j/AO5NeTwBFkD1TAb4HhAt7FeL4fxLziwOvJAAAA8aA1t+wqJPKi4N+o91fZ5HHk4WG8706KcrJWNbY1bBpjxe9PwlLh5LB5pwMNZ3MbTbl5Jhsq4KKSikkuSSwkdsVisahzzMz3ZkoAAAAAAAAAAAAAAAAHD3PM5vvnN+cmBDYBr9TrlDm8AZabWb/IC/XxAt7NeLq3++l58PvA7IAAAAAAAAAAAAAAAAAAAAAAAAAeSfADh4cePfxAwuA1ey9FHVa2qqa3q479tkWsqUYrgmu7ecQIlpfk+puo/ZhbLcXdXL0oLyaXuA3VQE9DxZB91lb/8AJAdoAAAAAAAAAAAAAAAAAAAAAAAAAItXLEJvuhN/BgcXXyAi1L4AS9Aad6/UW+pCqtP60m5f0R8wIOmFG5rYzXK2mDfjKLcX8N0CSh8AJJSxh9zTA7hAAAAAAAAAAAAAAAAAAAAAAAAACrtSWKbH+5P+QHHJgVtZLCYG+6A0bunlY+dt05L6scRXxTArf7QKOFF3q2TrfsnHP+gDW6aWUBLZyA7miWYxffGL80BmAAAAAAAAAAAAAAAAAAAAAAAAUdt/qLPqMDiVNgU9o3Yi/YB9A6P6fqtNTDtVUG/rNZl8WwKnTGjf0luOcNyxfwyTfwyBx2ite6gJ5zYHfaH9XD+7r/pQE4AAAAAAAAAAAAAAAAAAAAAAABR25/y9v1GBwyYFO+rrZwq/6lkIe6UkmB9SQEWrpVkJ1vlOE4P3rAHzDZ7aW6+cW0/auDAuyfAD6Dov1cP7uH9KAnAAAAAAAAAAAAAAAAAAAAAAxcgMHYBQ2xZmmce2S3V73/8AQOSnpZLlx9gEWxIf8ZW5LCj1kln1lB4A7r5QA+UAcBqqv+JuUFmLtm+He3l/FsC3HSN8+HtA7LQ3f7uHhCK96WALSsAyUgMgAAAAAAAAAAAAAAAAABhJgQzkBUuvS4sCtJKfzuPh2IDWbS0cUt6KSfgBzlut6qyE28bs1788GgN7DbCfaB5ZtlR4tgaPQ6nrJOSed+UpN+1vIHT7P0UEstLPeBsFJV8uXagLdVyfaBZhICWLAzAAAAAAAAAAAAAAAAeMCKYFa1MDQbbnZCO9GEp4abUeLx4AaevpPSvnydb7rITg/igPNT0m08lhWb77IwUpt+5IDT06GzUWdbODjFfMjLml3td4G6q2e0gMb9nNrkBpoUT0k3PclKqXGW6nJxfrJdvuA3dXSjTJY61R8JZi/JgY2dJapcK961vkq65zz70sAdBsnrHCLlFxeFwfNAbmpMCzACRAegAAAAAAAAAAAAAAAMJRAjlACGynIFW3QRfOKfuQEX6NguUV5IB8iXcB78kQD5Iu4B8iT7AMf0ZX6i8kBPXoYrlFL3AWoVYAmjACRRAyAAAAAAAAAAAAAAAAAAHmAPHADFwAxdYHnVAOqAdUA6sD1VgZKAGSiB7gD0AAAAAAAAAAAAAAAAAAAAAAAAAAAAAAAAAAAAAAAAAAAAAAAAAAAAA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68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6" name="Picture 4" descr="https://encrypted-tbn1.gstatic.com/images?q=tbn:ANd9GcQhVtOC-PkQDpTX9eidab7s6t2J_zFYo3l6Foc5ZBsj2a1SRgXrr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1" y="4092144"/>
            <a:ext cx="2365082" cy="2186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8172400" y="476672"/>
            <a:ext cx="356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2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he-IL" sz="24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7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he-I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131840" y="424190"/>
            <a:ext cx="279075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מה אתם רואים?</a:t>
            </a:r>
            <a:endParaRPr lang="he-IL" altLang="he-IL" sz="2800" b="1" u="sng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38" name="קבוצה 37"/>
          <p:cNvGrpSpPr/>
          <p:nvPr/>
        </p:nvGrpSpPr>
        <p:grpSpPr>
          <a:xfrm>
            <a:off x="2422485" y="1484784"/>
            <a:ext cx="4395737" cy="3960440"/>
            <a:chOff x="0" y="0"/>
            <a:chExt cx="1590675" cy="1619250"/>
          </a:xfrm>
        </p:grpSpPr>
        <p:sp>
          <p:nvSpPr>
            <p:cNvPr id="55" name="מלבן 54"/>
            <p:cNvSpPr/>
            <p:nvPr/>
          </p:nvSpPr>
          <p:spPr>
            <a:xfrm>
              <a:off x="0" y="0"/>
              <a:ext cx="1590675" cy="16192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cxnSp>
          <p:nvCxnSpPr>
            <p:cNvPr id="56" name="מחבר ישר 55"/>
            <p:cNvCxnSpPr/>
            <p:nvPr/>
          </p:nvCxnSpPr>
          <p:spPr>
            <a:xfrm>
              <a:off x="781050" y="0"/>
              <a:ext cx="0" cy="161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ישר 56"/>
            <p:cNvCxnSpPr/>
            <p:nvPr/>
          </p:nvCxnSpPr>
          <p:spPr>
            <a:xfrm>
              <a:off x="0" y="809625"/>
              <a:ext cx="15906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/>
            <p:cNvCxnSpPr/>
            <p:nvPr/>
          </p:nvCxnSpPr>
          <p:spPr>
            <a:xfrm flipH="1" flipV="1">
              <a:off x="257175" y="0"/>
              <a:ext cx="1333500" cy="1123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 flipH="1" flipV="1">
              <a:off x="0" y="276225"/>
              <a:ext cx="1143000" cy="134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אליפסה 59"/>
            <p:cNvSpPr/>
            <p:nvPr/>
          </p:nvSpPr>
          <p:spPr>
            <a:xfrm>
              <a:off x="123825" y="2762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61" name="אליפסה 60"/>
            <p:cNvSpPr/>
            <p:nvPr/>
          </p:nvSpPr>
          <p:spPr>
            <a:xfrm>
              <a:off x="409575" y="3143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62" name="אליפסה 61"/>
            <p:cNvSpPr/>
            <p:nvPr/>
          </p:nvSpPr>
          <p:spPr>
            <a:xfrm>
              <a:off x="790575" y="5810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63" name="אליפסה 62"/>
            <p:cNvSpPr/>
            <p:nvPr/>
          </p:nvSpPr>
          <p:spPr>
            <a:xfrm>
              <a:off x="581025" y="7334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64" name="אליפסה 63"/>
            <p:cNvSpPr/>
            <p:nvPr/>
          </p:nvSpPr>
          <p:spPr>
            <a:xfrm>
              <a:off x="1009650" y="1009650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65" name="אליפסה 64"/>
            <p:cNvSpPr/>
            <p:nvPr/>
          </p:nvSpPr>
          <p:spPr>
            <a:xfrm>
              <a:off x="1019175" y="132397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66" name="אליפסה 65"/>
            <p:cNvSpPr/>
            <p:nvPr/>
          </p:nvSpPr>
          <p:spPr>
            <a:xfrm>
              <a:off x="1381125" y="11906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7445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504951" y="260648"/>
            <a:ext cx="7938392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עקרון </a:t>
            </a:r>
            <a:r>
              <a:rPr lang="he-IL" sz="3600" b="1" dirty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שלישי:</a:t>
            </a:r>
          </a:p>
          <a:p>
            <a:pPr algn="ctr"/>
            <a:endParaRPr lang="he-IL" sz="3600" b="1" cap="none" spc="0" dirty="0" smtClean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היכולת לתת משמעות חדשה,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המתרגמת ומפשטת את מה שרואים,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למה שניתן לראות = הפוטנציאל.</a:t>
            </a:r>
          </a:p>
          <a:p>
            <a:pPr algn="ctr"/>
            <a:endParaRPr lang="he-IL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חשיבה יצירתית </a:t>
            </a:r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קוראת תיגר על המוכר, הצפוי.</a:t>
            </a:r>
            <a:endParaRPr lang="he-IL" sz="32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" name="קבוצה 19"/>
          <p:cNvGrpSpPr/>
          <p:nvPr/>
        </p:nvGrpSpPr>
        <p:grpSpPr>
          <a:xfrm>
            <a:off x="3758709" y="4005064"/>
            <a:ext cx="1605379" cy="1868711"/>
            <a:chOff x="0" y="0"/>
            <a:chExt cx="1590675" cy="1619250"/>
          </a:xfrm>
        </p:grpSpPr>
        <p:sp>
          <p:nvSpPr>
            <p:cNvPr id="21" name="מלבן 20"/>
            <p:cNvSpPr/>
            <p:nvPr/>
          </p:nvSpPr>
          <p:spPr>
            <a:xfrm>
              <a:off x="0" y="0"/>
              <a:ext cx="1590675" cy="16192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cxnSp>
          <p:nvCxnSpPr>
            <p:cNvPr id="22" name="מחבר ישר 21"/>
            <p:cNvCxnSpPr/>
            <p:nvPr/>
          </p:nvCxnSpPr>
          <p:spPr>
            <a:xfrm>
              <a:off x="781050" y="0"/>
              <a:ext cx="0" cy="161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>
              <a:off x="0" y="809625"/>
              <a:ext cx="15906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H="1" flipV="1">
              <a:off x="257175" y="0"/>
              <a:ext cx="1333500" cy="1123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/>
            <p:nvPr/>
          </p:nvCxnSpPr>
          <p:spPr>
            <a:xfrm flipH="1" flipV="1">
              <a:off x="0" y="276225"/>
              <a:ext cx="1143000" cy="1343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אליפסה 25"/>
            <p:cNvSpPr/>
            <p:nvPr/>
          </p:nvSpPr>
          <p:spPr>
            <a:xfrm>
              <a:off x="123825" y="2762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27" name="אליפסה 26"/>
            <p:cNvSpPr/>
            <p:nvPr/>
          </p:nvSpPr>
          <p:spPr>
            <a:xfrm>
              <a:off x="409575" y="3143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790575" y="5810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29" name="אליפסה 28"/>
            <p:cNvSpPr/>
            <p:nvPr/>
          </p:nvSpPr>
          <p:spPr>
            <a:xfrm>
              <a:off x="581025" y="7334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1009650" y="1009650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31" name="אליפסה 30"/>
            <p:cNvSpPr/>
            <p:nvPr/>
          </p:nvSpPr>
          <p:spPr>
            <a:xfrm>
              <a:off x="1019175" y="132397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1381125" y="1190625"/>
              <a:ext cx="13335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0837" y="6237312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אין בתרגיל נכון או לא נכון. </a:t>
            </a:r>
            <a:r>
              <a:rPr lang="he-IL" sz="1400" dirty="0" err="1" smtClean="0"/>
              <a:t>הכל</a:t>
            </a:r>
            <a:r>
              <a:rPr lang="he-IL" sz="1400" dirty="0" smtClean="0"/>
              <a:t> שאלה של יכולת לתת משמעות חדשה לתמונה, מעבר להתייחסות לעובדות </a:t>
            </a:r>
          </a:p>
          <a:p>
            <a:pPr algn="ctr"/>
            <a:r>
              <a:rPr lang="he-IL" sz="1400" dirty="0" smtClean="0"/>
              <a:t>(תיאור מיקום העיגולים והקווים)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6666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PDcoSRc3nOGgg6Dcp_SoL43ONVccHcd9nOIrr8uf0R6uW6lV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140968"/>
            <a:ext cx="4276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563104" y="1052736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60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חוויה אישית של</a:t>
            </a:r>
          </a:p>
          <a:p>
            <a:pPr algn="ctr"/>
            <a:r>
              <a:rPr lang="he-IL" sz="60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יזמות חברתית: ...</a:t>
            </a:r>
          </a:p>
        </p:txBody>
      </p:sp>
    </p:spTree>
    <p:extLst>
      <p:ext uri="{BB962C8B-B14F-4D97-AF65-F5344CB8AC3E}">
        <p14:creationId xmlns:p14="http://schemas.microsoft.com/office/powerpoint/2010/main" val="596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502981" y="1124744"/>
            <a:ext cx="21691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ולקינוח:</a:t>
            </a:r>
            <a:endParaRPr lang="he-IL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APEhQQEBAVEBAQEA0QEBAQDxAQEA8PFREXFxQSFBQYHCggGBoxHRUVITEiJSkrLi4uGB8zODMsNygvLisBCgoKDg0OGxAQGywmHyUsLDQsLCwsLCwsLCwtLCwsLCwsLCwsLCwsLCwsLCwsLCwsLCwsLCwsLCwsLCwsLCwsLP/AABEIAOEA4QMBEQACEQEDEQH/xAAbAAEAAgMBAQAAAAAAAAAAAAAAAwQCBQYBB//EAEUQAAICAQEEBgUIBwUJAAAAAAABAgMRBAUSITEGE0FRYZEiUnGBoRQyVHKSwdHSFTNCYoKxskNzhJPCByMkNFNjoqPx/8QAGgEBAAMBAQEAAAAAAAAAAAAAAAEDBQQCBv/EACoRAQACAgECBQQCAwEAAAAAAAABAgMRBBIxExQhUVIFIkFhFXFigbEj/9oADAMBAAIRAxEAPwD7iAAAAAAAAAAAAAAAAAAAAAAAAAAAAAAAAAAAAAAAAAAAAAAAAAAAAAAAAAAAAAAAAAAAAAAAAAAAAAAAAAAAAAAAAAAAAAAAAAAAAAAAAAAAAAAAAAAARTuS4Li/5AYdZL2e4B1kl4gSV2p8OT7gJAAAAAAAAAAAAAAAAAAAAAAAAAAAAV9Vdj0VzfwQEVYEqYHjYEUwLGmu3lx5rn+IEwAAAAAAAAAAAAAAAAAAAAAAAAAAaed29OT8Wl7FwQEsbAM1YAdgGE5gYaa7Fi/e9F+/l8QNsAAAAAAAAAAAAAAAAAAAAAAAAAPGBzFN33kCxG0JZq0B1oGE7gIq7f8AeQ/vK/6kEOlJAAAAAAAAAAAAAAAAAAAAAAAAAAcbr81XTg+W85L6suK/nj3EJIagCRagDx6gCOepAm2Kutvj3QzN+7l8cBDrSQAAAAAAAAAAAAAAAAAAAAAAAAAGj6T7MlbHrK1mytPguc4dsfb2oDja9YQlMtUAlqgIZaptqKy22kkuLbfJIDuej+zHp6/T/WTxKfh3R934kobUAAAAAMZzUVltJd7eERMxHcRvVQXOWF38cefIr8bH7wnplJCSfFPK708osiYmNwhkSAAAAAAAAAAAAAAAAABynSbYNVrdtVsKbuclOSULH+92p+K8gOTo0dzXJeb/AAISW6K/KXorLSzKTUVl828cEB2nRrYdOn9N2xuva+cmt2Geags/Hn7CUOjAAAAADV7f2zXo69+XGT4Qh6z734FOfNGOu5WY8c3nUObhqNVqpZW9F90cKcU++X9n7Fx72zFm+XPb7fX/AI7/AAseOu7J59H9R87OX4ai3f8ANv7y2eFyNb2iORg7aa9a3U6ablGUpOH6ymzjKS9vN8O/j3PsdWLNfBbU+j3fDTJXdXbbL18NTVG2t+jJcu2L7Uzcx5IyV6oZlqzWdStljyAAAAAAAAAPHIjY9JAABhbYorLA0uv1TfGb9H1c8MePeQKtNVclvRS4+CCU6pQHjoXcBXvhVWsyS7OxAXNn6px5PMfVb4Y8O4DdV2KSyuRKGYADC2xRTlJ4jFNtvkklxZEzqNyPmVmslrNRZqp8Kq59Xp4PlvLk8d6zn60n3GHyss5L6r+Wpx8fRXql9G2fpI0wUF/E+2Uu1s18GKMVIrDPyZJvaZlaLlbQdKtMnGFuMSjNRb74yzhfax5szvqGKJx9f5h2cO8xfp92q6K3OnUyp/s9RGVkF2Rtj89L2rj7/Ao+nZvXplbzcevuh2hsM4AAAAFDaO1I0SjDdlOc1JxhBJvdWMyeWl2oozciuKN2e6Um3ZX/AE2/o132YfmOb+Rx+0vfgT7w9/TT+i3fZh+Yn+Qx+0ngz7w9/TEvo13lD8w8/T2k8H9w1O3V8sxCW/Ru7rSm1Fye9ltNPug1/EcnJ5Xia6PTS3FWKb36/wBLOyNo6mENy+qV0obqVtW56acVLim1x44L8XPjp+6PV4vije4lsP0pL6Nb/wCv8xb5+ntLz4P7gltXdi5SpnHDSw5Vp5fLhvF1c/VXqiJ08TTU62i1+rzu4W9nsTisPveWu8svea69O6IiJ/LVbQp1FkZRhS+1Z368Z8yi/Kis6mJe4pHuh2TpdVTXGE6JSkkk3GyrHxkR5yvtKOj9r+9f9Gn9un8xPm6+0nR+zN/0af26fzDzVfaTo/bWba2frL47sKXF70H6VleMKSb5NjzcfGTo/a9o6NRXH0qJcFxxOv8AEea9qydEe69ptbKEkpQwpbuXvwaTeccn4Mui89URp5mI13WZbVW84qEpNJy4SrSx75LvJm8xOtERuO7L5dP6PZ9qn8xT5n/GXro/cNB0p+WXx3YwdGnS3rZuUXNpLLeFnljgu/n3HJyeRa0aiJ0vw0pE+stLq9FVGuC3fRonXbBZfz4PKbfbxeWZeLJMZOpp5KR0afQtJqI2wjZB5jNKS/D2n09LRaNwwpiYnUpmekOO/wBoG0Zbtempli2dkJSaw9yK5ZT4c8P2JnDzclYp0T+XTxq26uqFShuNuneeV9UW+9S9F/zRk8KdZqtHlR/5S7w+kYoAAAANH0h2CtVKFixvwTit5yS3W0+z2HHy+NbLEdMujBljHPrDQ67o9OlJuKkm382y3hw5sy83FyYo3Pq7sWbHknUQofI36i/z7Tk6nT4dT5FL1F/n2jqPDqra/Z0FGNlsXFb0IxxbZiSco8cvHrryLoi8VifdX9nVqPwvbA2FZfXvxhuQe5uOy21OS3Iptce9M6acTLkjqhRkz4qTrSTaGyLqOdE7Ir9qqyya8lLK8j3/AB+X3h48zi9mt1es39LdXH0cwmlmTbi8eLyaXHxzjx9NnHlvFr7hNrtpKb0k1NejapPjzTpmvvL5/apW2xtKUbN/q+sjZKMVJXTglJRWVheGHnxODk8W2W+4l04c1KV1MJKI3T5VxXt1d/4HP5DJ8l3mcfxXYbPvf7MF/ir/AMB5DL8k+ZxfF5PZ96/Zg/8AFXr7h5DL8keZxfFT1CurWXVF+zV3/gPIZPkeZx/FDF3WUq5VJV9dGqcvlNspV4lFvMWuKaZZj4V62iZs835GOYmIql1WtctbVLfW5XRc3x/blKKj8FLzNLXq49s9BrpO++xPe3uqqjjjndjyS7eMmJ7SiO7caTYF9q3pQ6rPJWXWKT9ybwZNuFmmZmJd9eRiiNaUdRoZQslTOOJRxzttxKD5Tjx4rmvamjiz474p1Z14Zx5I3ELdkcrdSy54gl3t8MHNSs2tqF9piI3LrNj7Ojpq9yPbxlxeN7twuw+nwYvCp0sLLk67bXmXK3Hbc0CqvUlxVilKLlxlF5xJZ968zC+oYZpbqjtLU4d4tHT+YRaOnfuqj3Wwn9j0/wDSU8CN54XcudYpdsfRsUAAAAADGyCknFrKaaa70+Z5tETGpTE6ncON2ppZRtnGt4imsLclLGYp4zk+d5WOuPLNax6NjBliccTafVVjTamm5ZSlFtdXJZSksrOe4rxV3eI095MlemdT6uy1WzKbYxrsrUoQ3dyLziOMYx5LyPo7YaWiImOzGrktWZmJ7rajjguCLIjTwEjVbZ6PafV4dicZLPp1tRlJd0uDTXtA1a6CaVP59uFyWa+Hv3QNN0m2XXTOqmpPdhGU25PLc5vDbfsigPdFHBCW0rkAskBq9ZDIGw6JaWFkL9PNZhPclzw88srx4RJQtvoPpXzna/4q/wAgF/ZnRrS6aW/XX6a5SlJyx4pck/EDcAazb2zevrzHhbXmdUvHtg/B4w/c+w5+RhjLSaytw5Jx2iXKUaiSt001uqrrV1rlneSaxHHvfHwRicTVc0RZq8iZtjnTvUfRsV6ByHS7aUVqKKEt6TjY5Yx6Cbjut+6MvIzPqWprEO3heltr/RvTZcrXy+ZH/U/5LzK/pmLvef8AT3zsm9Uh0Brs8AAAAADC3OHjnh49uOB5tvU6THdzFM9XlL08ylHLdceGWll+jyX3Hz84s2XJ90d2lauCK72m1sdVHMHJzTjzhBNezO7zPd8ObBb7Y3/TzjjBeNz6f23GyZ2OqLtzv5nneSTaU3u8PZg2ePNpxxNu7iyxWLzFey4XKwAAA4vb63tRPw3Ir3RX35Ar1xwQLMZAJSCVeyOQL/Rh7tzXrQkvJpkodYAAAeAcjt/ZbqlKaWaLW5Sxx6mx839Vvj4NvsMfncWYnxKf7aPFzxMeHZf2DtGxx3LZQm44SlvbspL+TZPG52/ttCrPx+mdw2Wq1qgs70Y92Zbz+yuZ1cjlRjpuulGPFNp1py+ztku66dmXJzk9+2XNLuXjhJeGEZmPFk5Vt27floWvTj11Hd2VNKhFRisKKSSN6lYpEVjsy7Wm07lIekAAAAAAAPMAAAHoAAAA4rXvN1j/AO5NeTwBFkD1TAb4HhAt7FeL4fxLziwOvJAAAA8aA1t+wqJPKi4N+o91fZ5HHk4WG8706KcrJWNbY1bBpjxe9PwlLh5LB5pwMNZ3MbTbl5Jhsq4KKSikkuSSwkdsVisahzzMz3ZkoAAAAAAAAAAAAAAAAHD3PM5vvnN+cmBDYBr9TrlDm8AZabWb/IC/XxAt7NeLq3++l58PvA7IAAAAAAAAAAAAAAAAAAAAAAAAAeSfADh4cePfxAwuA1ey9FHVa2qqa3q479tkWsqUYrgmu7ecQIlpfk+puo/ZhbLcXdXL0oLyaXuA3VQE9DxZB91lb/8AJAdoAAAAAAAAAAAAAAAAAAAAAAAAAItXLEJvuhN/BgcXXyAi1L4AS9Aad6/UW+pCqtP60m5f0R8wIOmFG5rYzXK2mDfjKLcX8N0CSh8AJJSxh9zTA7hAAAAAAAAAAAAAAAAAAAAAAAAACrtSWKbH+5P+QHHJgVtZLCYG+6A0bunlY+dt05L6scRXxTArf7QKOFF3q2TrfsnHP+gDW6aWUBLZyA7miWYxffGL80BmAAAAAAAAAAAAAAAAAAAAAAAAUdt/qLPqMDiVNgU9o3Yi/YB9A6P6fqtNTDtVUG/rNZl8WwKnTGjf0luOcNyxfwyTfwyBx2ite6gJ5zYHfaH9XD+7r/pQE4AAAAAAAAAAAAAAAAAAAAAAABR25/y9v1GBwyYFO+rrZwq/6lkIe6UkmB9SQEWrpVkJ1vlOE4P3rAHzDZ7aW6+cW0/auDAuyfAD6Dov1cP7uH9KAnAAAAAAAAAAAAAAAAAAAAAAxcgMHYBQ2xZmmce2S3V73/8AQOSnpZLlx9gEWxIf8ZW5LCj1kln1lB4A7r5QA+UAcBqqv+JuUFmLtm+He3l/FsC3HSN8+HtA7LQ3f7uHhCK96WALSsAyUgMgAAAAAAAAAAAAAAAAABhJgQzkBUuvS4sCtJKfzuPh2IDWbS0cUt6KSfgBzlut6qyE28bs1788GgN7DbCfaB5ZtlR4tgaPQ6nrJOSed+UpN+1vIHT7P0UEstLPeBsFJV8uXagLdVyfaBZhICWLAzAAAAAAAAAAAAAAAAeMCKYFa1MDQbbnZCO9GEp4abUeLx4AaevpPSvnydb7rITg/igPNT0m08lhWb77IwUpt+5IDT06GzUWdbODjFfMjLml3td4G6q2e0gMb9nNrkBpoUT0k3PclKqXGW6nJxfrJdvuA3dXSjTJY61R8JZi/JgY2dJapcK961vkq65zz70sAdBsnrHCLlFxeFwfNAbmpMCzACRAegAAAAAAAAAAAAAAAMJRAjlACGynIFW3QRfOKfuQEX6NguUV5IB8iXcB78kQD5Iu4B8iT7AMf0ZX6i8kBPXoYrlFL3AWoVYAmjACRRAyAAAAAAAAAAAAAAAAAAHmAPHADFwAxdYHnVAOqAdUA6sD1VgZKAGSiB7gD0AAAAAAAAAAAAAAAAAAAAAAAAAAAAAAAAAAAAAAAAAAAAAAAAAAAAA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68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6" name="Picture 4" descr="https://encrypted-tbn1.gstatic.com/images?q=tbn:ANd9GcQhVtOC-PkQDpTX9eidab7s6t2J_zFYo3l6Foc5ZBsj2a1SRgXrr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1" y="4680366"/>
            <a:ext cx="1728733" cy="159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8172400" y="476672"/>
            <a:ext cx="356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2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he-IL" sz="24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encrypted-tbn2.gstatic.com/images?q=tbn:ANd9GcTHfT3WFI4j7EGe538jUxkmmVANSKhu4hdF90907aOSqk2GLEk_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9" y="5301208"/>
            <a:ext cx="891291" cy="12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668852" cy="4076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900"/>
              </a:lnSpc>
            </a:pPr>
            <a:r>
              <a:rPr lang="he-IL" sz="28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אתה נוהג במכוניתך בליל </a:t>
            </a: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סערה חזקה במיוחד. </a:t>
            </a:r>
          </a:p>
          <a:p>
            <a:pPr>
              <a:lnSpc>
                <a:spcPts val="3900"/>
              </a:lnSpc>
            </a:pP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אתה נוהג באיטיות ועובר על יד </a:t>
            </a:r>
            <a:r>
              <a:rPr lang="he-IL" sz="28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תחנת אוטובוס, </a:t>
            </a:r>
            <a:endParaRPr lang="he-IL" sz="2800" b="1" dirty="0" smtClean="0">
              <a:solidFill>
                <a:srgbClr val="0000B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900"/>
              </a:lnSpc>
            </a:pP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ורואה שלושה </a:t>
            </a:r>
            <a:r>
              <a:rPr lang="he-IL" sz="28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אנשים המחכים לאוטובוס:</a:t>
            </a:r>
            <a:br>
              <a:rPr lang="he-IL" sz="28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אישה </a:t>
            </a:r>
            <a:r>
              <a:rPr lang="he-IL" sz="28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זקנה שנדמה שהיא הולכת למות, </a:t>
            </a:r>
          </a:p>
          <a:p>
            <a:pPr>
              <a:lnSpc>
                <a:spcPts val="3900"/>
              </a:lnSpc>
            </a:pP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רופא </a:t>
            </a:r>
            <a:r>
              <a:rPr lang="he-IL" sz="28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שבעבר הציל את חייך, </a:t>
            </a:r>
          </a:p>
          <a:p>
            <a:pPr>
              <a:lnSpc>
                <a:spcPts val="3900"/>
              </a:lnSpc>
            </a:pP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אישה שעליה חלמת כל חייך. </a:t>
            </a:r>
            <a:b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אתה יכול לקחת נוסע אחד במכוניתך.</a:t>
            </a:r>
            <a:b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במי תבחר? </a:t>
            </a:r>
            <a:endParaRPr lang="he-IL" sz="2800" dirty="0">
              <a:solidFill>
                <a:srgbClr val="0000B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הסבר מלבני מעוגל 5"/>
          <p:cNvSpPr/>
          <p:nvPr/>
        </p:nvSpPr>
        <p:spPr>
          <a:xfrm>
            <a:off x="1835696" y="4587048"/>
            <a:ext cx="5112568" cy="1702032"/>
          </a:xfrm>
          <a:prstGeom prst="wedgeRoundRectCallout">
            <a:avLst>
              <a:gd name="adj1" fmla="val -64979"/>
              <a:gd name="adj2" fmla="val -8375"/>
              <a:gd name="adj3" fmla="val 16667"/>
            </a:avLst>
          </a:prstGeom>
          <a:solidFill>
            <a:srgbClr val="EDEEF9"/>
          </a:solidFill>
          <a:ln>
            <a:solidFill>
              <a:srgbClr val="00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ts val="3500"/>
              </a:lnSpc>
            </a:pPr>
            <a:r>
              <a:rPr lang="he-IL" sz="2200" b="1" dirty="0" smtClean="0">
                <a:solidFill>
                  <a:srgbClr val="0000B0"/>
                </a:solidFill>
              </a:rPr>
              <a:t>"</a:t>
            </a:r>
            <a:r>
              <a:rPr lang="he-IL" sz="2500" b="1" dirty="0" smtClean="0">
                <a:solidFill>
                  <a:srgbClr val="0000B0"/>
                </a:solidFill>
              </a:rPr>
              <a:t>אני אתן את המפתחות של</a:t>
            </a:r>
          </a:p>
          <a:p>
            <a:pPr>
              <a:lnSpc>
                <a:spcPts val="3500"/>
              </a:lnSpc>
            </a:pPr>
            <a:r>
              <a:rPr lang="he-IL" sz="2500" b="1" dirty="0" smtClean="0">
                <a:solidFill>
                  <a:srgbClr val="0000B0"/>
                </a:solidFill>
              </a:rPr>
              <a:t>המכונית לרופא, בכדי שיוכל לקחת את </a:t>
            </a:r>
            <a:r>
              <a:rPr lang="he-IL" sz="2500" b="1" dirty="0" err="1" smtClean="0">
                <a:solidFill>
                  <a:srgbClr val="0000B0"/>
                </a:solidFill>
              </a:rPr>
              <a:t>האשה</a:t>
            </a:r>
            <a:r>
              <a:rPr lang="he-IL" sz="2500" b="1" dirty="0" smtClean="0">
                <a:solidFill>
                  <a:srgbClr val="0000B0"/>
                </a:solidFill>
              </a:rPr>
              <a:t> הזקנה, ואני </a:t>
            </a:r>
            <a:r>
              <a:rPr lang="he-IL" sz="2500" b="1" dirty="0">
                <a:solidFill>
                  <a:srgbClr val="0000B0"/>
                </a:solidFill>
              </a:rPr>
              <a:t>אשאר ואחכה </a:t>
            </a:r>
            <a:r>
              <a:rPr lang="he-IL" sz="2500" b="1" dirty="0" smtClean="0">
                <a:solidFill>
                  <a:srgbClr val="0000B0"/>
                </a:solidFill>
              </a:rPr>
              <a:t>לאוטובוס, </a:t>
            </a:r>
            <a:r>
              <a:rPr lang="he-IL" sz="2500" b="1" dirty="0">
                <a:solidFill>
                  <a:srgbClr val="0000B0"/>
                </a:solidFill>
              </a:rPr>
              <a:t>עם </a:t>
            </a:r>
            <a:r>
              <a:rPr lang="he-IL" sz="2500" b="1" dirty="0" smtClean="0">
                <a:solidFill>
                  <a:srgbClr val="0000B0"/>
                </a:solidFill>
              </a:rPr>
              <a:t>אשת חלומותיי".</a:t>
            </a:r>
            <a:endParaRPr lang="he-IL" sz="2500" b="1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99400" y="548680"/>
            <a:ext cx="8749511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600" b="1" cap="none" spc="0" dirty="0" err="1" smtClean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העקרון</a:t>
            </a:r>
            <a:r>
              <a:rPr lang="he-IL" sz="3600" b="1" cap="none" spc="0" dirty="0" smtClean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הרביעי:</a:t>
            </a:r>
          </a:p>
          <a:p>
            <a:pPr algn="ctr"/>
            <a:endParaRPr lang="he-IL" sz="3600" b="1" cap="none" spc="0" dirty="0" smtClean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היכולת לאתר </a:t>
            </a:r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פתרונות לבעיות (לאחר איתור צרכים).</a:t>
            </a:r>
          </a:p>
          <a:p>
            <a:pPr algn="ctr"/>
            <a:endParaRPr lang="he-IL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לברר - את מי הפתרון לוקח בחשבון?</a:t>
            </a:r>
          </a:p>
          <a:p>
            <a:pPr algn="ctr"/>
            <a:r>
              <a:rPr lang="he-IL" sz="32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איזה ערך מייצג הפתרון?</a:t>
            </a:r>
          </a:p>
          <a:p>
            <a:pPr algn="ctr"/>
            <a:endParaRPr lang="he-IL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hMSERUUExQWFRQWGBgZGBgXGRobGhgXGhwYGBgbGhgYGyceGBskHBccHy8gJScpLCwsGB4xNTAqNSYsLCkBCQoKDgwOGg8PGikcHBwpKSkpKSkpKSkpKSkpLCkpKSwpKSkpKSksKSwpKSkpKSkpKSkpKSwsKSksKSkpLCksKf/AABEIALQA8AMBIgACEQEDEQH/xAAcAAACAwEBAQEAAAAAAAAAAAAEBQIDBgABBwj/xABEEAACAQIEBAMFBgMGBgEFAQABAhEAAwQSITEFQVFhBiJxEzKBkaEUQrHB0fAjYuEHFVJjcoIzU5KisvFDNIOjwuIW/8QAGQEAAwEBAQAAAAAAAAAAAAAAAAECAwQF/8QAJREAAgICAgICAgMBAAAAAAAAAAECESExAxITQQRRMmFxgaEi/9oADAMBAAIRAxEAPwCWF8KWrt6LNwls4CzM+wVFm4GYAhwwBgGQrcwKf8DwTYO/d9pfYI0eSBmUEZ1ZrayFtlzlCA/ejSnljhBvnKbdv7PBUMID2bkBbgSRqMwIM7zUuK8Je87ZLbKzMitJOU2lLezc85BSSBycczpyxjSsYvxti2cQFtmMS91brOVKqoA1TX+UFtdDqOemKv4a6XKktbVcyHKIIGYkTG8HSTy05CvpbYl87Wi6BWuMgDGf4eVVYK+2bX3W1nTWaobBo0pcuZiFCMdAS4JBbfSenas+RWKrMbwvhzK9y6JNy1lIz6rcVpMkExr11351veC8VF+15x5jMwI2JgwSTsBP0pNxXhltUIkgsoBdYXWF1GkD3OfWi+H41LaAMIZcvm2mecddNe9Yq1sqqM94mEYhl2AiBpHLbv8Ap3qm3xSASh8zDSPuyQH06kwPjWlx/BrWKt50IW5tm1MnSSRI/ZrD3ldGKNlBiQBzntyJIBpOKIeDcYLFFsIzzqttmnrtFLxi7Lj7O8MzJJOujznGvLUk1ZwfEEYO6OgAE7aRrPQa/KkS4JrTAk/xLgDgc/Z6xI7gH504pFDbh+Ls23ggjKYBkjMSNSR/t9NKU8S4zdvPk2GaAFmTAjbkDqZoLjTw0RKkAzzYnb5/vercBjxh7DyIvPEH/ljpqARyka1cYKKwKxhewZtAG5dFosDpudpiZmIpNxTEpbDZHFyBPlGupKg7byPw7UBi7JvsC10vlmFOkjUbjsOdecOBsq3s8wYwDpuBAysSJH4Vbb6ksgM7sL2QpmCgXGOgefvaaiB9aJfgBcXs1tQrgMGLT5lLTpMqDufu6A1mcRiwGm4QqklhlbSdIKr1kCthgeIYct7E3pYgEZRBBBEgE8iM0jn9a5uRNaBE8Hg8EF9mVUEPng6G5EajzbBpjfffeq1xhw7X8gBtvHOArOJUzHXoB1oVMRashbzIuX+IsOCMqsVMgbwNYbSCRtzTYK9qiy4cOSF5m227Bp1MQfz10mK7ZFdB9zxLcW+EYEMoW20ss5xEsYHmJ/ZrQf3oMQQi5L+Ui57Enmp3nkSDr8tZrB4s2nzXJLXFLAZl0eDDNoNI+kGhMPxV7NxIJRlJ6lQIj46RI2OnOtnxKWtiUj6DxTGMHH2NVAZWLLnIGpU+6RoddF03qOBxV+0mSCGDGB2JOjDcFuUTOlYbiXEL7uGFyC0LmUFA8aFo2G0mO3Oj8LxNwRlu53zeZpkkiBqpHLrO9T4XQdsmywHFiTlYk+b4CIJEERHf61bjb5BLAlQmgLGAzEchMkiN4jWk/D+KmSzP5QJBZcswTudjpVPinEh2VEKrcAYmZICnzK3YhgQfhWXjfagvBruA8fuPcW2coXSWOw/0zz/SmnFeLhAVeCHICsNeewjnzg9a+bcJvFbQILC5O2sETox+G2gmnVzFjKsscykHX3QsHMIJ0nrNU4uLwNSxk01++qKrEjIwHm1YBpIiOZPInrVtvjlm4cqAlSwGcGAe2sk7c+lY3ifiy0QMOAbeYAGCdp0gkSJ/cVPC8UD3HRfeEkKBoQIGkjQg66fnUdZbZXdG6fFoFAzamSpjYjnJ0pLxbhpv5XEMZOZmXVWIGgnl+lB2bSl2JW6CD1Psm1mdoO42q67fuguyS4QibYEEaTmke9JnTvzpKco6G0mfQOBeyNpPZtnAk5p1bNqGOgkkAaxvNFX7ZFzOXhcuXLG7E6Enc9h60PgXs3YAC50C5k0DIfeAI5ESfmaPxOGV1htpB+VexWMAB4ThqwQ9tJzM0jUEtMnUaHt3r5dx5biYm7qD/EZsp5+YkRNfWcOZZiHldsunlIJBjnuPpXxLxNj82JuquZv4lzvHmaYANZ8mgNljLy371u2sZTJ12JULV+P4OCCR7xyLBOkKT8jDGs94Aw9xndnJhF8sgjU9zB5bCi8dxrEWroJtFkUEkgx5mzHT0CHfpXK0X6Npw/hgRIXly7/lWD8RcMa5duuNEtiBpqSoCGI1nMQI5yKPHjK8AAAqBogkzlH+JgRrpy9KH4x4xFtRbs2muuACbhnKTOaZABY5jPIbUV9CdM7w/czWbi5gxLKDyJg66gERPOOdKfGvEsnEBl8wthM0ToAoBH469SfgXg+I5MP7VrbWrmYArEAkywgGQUj5dZrMY3ijNddyghmZjJ0M9R02gjYjtQk0S9UNeLsxNkqpJKK2gJlyIO25EfXvS8cLu3TmclQQW13yjczyGnxqdgX8QQpGW2Y3kDIANBm0JgEDSNe1A8Q41mYeyLKqqFjNrEEDX0I1rWL9Ev8AZufAHhWzda77TMcoSAGIiZnaOQFafGf2e4OD5WE7/wARhttt6Vl/7JOJvcvXg+pNtWmI+920519QY6VqnH2ij4Jx7h9oX8Th0smLZhcokKPKyksf2fhXvDOE4Xymwim7l8xZtyN182iFgfT3qbeOeCseIXXV0CwrkEkAMAmjge8CNfSaznHODYkAMSuXTVEI0OunMAEk6fnXHNpuk6Jqhl4uSLYT2AzKAw8qlQrQpXkT7saDbX0X45bRWzc89pCqJmQuANBBG06giByE96E4licjsfbs962oS4t2V90QGAOnpud6T3bDPcZiGWfuoIhh1A0Aga/sVUIYJbHGK4cXuv8AZbloqVDlGYCWMg5JEzuTy1PWKz1zh5Lq3uowBaJgKrhPe10AjXvtRXAeHeyvZ72ZQAf9Q3gSRsdO2hoi14kC+2t+TIR5faSWU66odgdNjprWibTpZJLwoN1kttmMNlAOgI3I6H9fhRmAe27DyKpMKBlhjAiY3P8AUUjd7QQutxbjCMxOaQDoIkA79PpR3C+JJcuHMxVjCyuq84BJ7zS6uibG1nD5bhGpQGQzAkzEtAAhd5n1NQx/CVKtL+cqMxBjXXbUEDXUdAOlUvi8ULsEKU2y7mNI5676dKvF1mxK5yCUA8uhB397Trpt161FNOx2CYbEslpoAJAzAgiCRpliddTv/SqeGYi8WYh8rspMN1O2p5eo61dewt03mhFRPNyEAbwIPu/L60Njb11FCwDKzKasD/pJE6esz2rVUxAiWDLu5UtMvJMAQQcpnXWPQGmf27EWLLHQLbVQnkgMWMGTMNAmBud+tJ+HlxJCrMEamWB5lRrOmgPpRdzGI2S0kmDs5301B7/nTayFjXg/HMttUvl8zgkjUEQF9mx1AK5Z7yImnHA/E5uMqMzEkZc41BiYI5xPbtvSO0nmNoLmt5N3XaZIAYGWXn2I+FPPDXC1zC4yAHZhpoFG46jYSPX055qOS4tn2XAllIV4ZjmYuBsM3kU6awDHw+NV8e46MMqsVLZjGhA5TzozA3cygzNXXbKsIYAjuAfxr0VrBsYe/wD2kRMWkX/U/wCiisBe4hh1d3a8gZySTmE6mTEVf/aFwyyMfezQg8pgJO6jkIFKMNw7BqQLhu5W1V1VQp+Mk/pS8TnslySGOH8ZWrIIt3W13yqzE/Eiqr/jMOPcxFwd1gf9xHX8anZwmDN0Ilt7i7Fs2k/Bdqd2+E2htaSNd8x9N2pr4xL5DLN4pf7uGb/c4H/iDVK8exFxwotWgTJgs5JA3jQa/pWz4hi0sJpbtZuQyD5meVZPITfs3TGZjfmBAmOg0FE+FRVhGfZ0ajhfjR7aLba2jqFAnYkAQJ5TFFvxTBXDme0bTdQuk7br+lfP7fH7YbKQw0mMp/KjU41aP31+Jj8ajt6Zp1N5fw+Hv2vZrfA0yg5oIG2gbnSNv7M2A8l0OO4+OpWZpOcQhHI/6SP1rreJVDIuZP8AfH51K6r0DjZs/AfBrmExLtcgIyMsgyJlSPTY1s+JeI7FtfM8f7Wj5xFfI7XjB02xansWDfqaKT+024Nylz0RvyFKUYyVBoJ8W8XsXMWVa6VFxEKlF12IILf4ZGo3MQKQYriardQs9x1zS6sWLXGAlWMdNttlk76uU/tFsXWAuYQNIMEDZQCTBdZAgE71RxTjXD3ts1q264hVf2Mzl9oRzAaOXTesPClpksxni+/7W77RFWH0IyjMpBOkk9Klh8Ulm0ys5W7mg2yxzrEyZC7yQeh35UBdLR7V4Q5pJU6jtA906dOdUcVPtWU5tuREEGB139a0UcJGQdfxeeHF4FCcuViM7GJJ0XYHc96VrhAs5lBkjLJMd9dx6aV3CmVJYuZBIVAuYsSNf9I2ExXuJxYZydMo5HRjO4OkKwy86pKtCCuG4FLqXZy2wgULJ3mYPfbSN6lwG0j3UVywbbzARm12PLT8KGvpbIDgkQPMrAnK429QfhE1bicaluyAgGcwZ2JHPSTG/wD7im8hQ2uPluNbzuWAK5veETI15gAxVXDVVrwAz2yNPODJ+MRtp9alw7hWKvrbuJ7PIVaXbMirlOpZiAJOcEEHXSNQRQp4g9u8c8O40UgyBmAMgtBK+aY9KTgxUaPid2QCkkrE66RrI1HLTbX1rOcU4nF5AVMRqVMZtdex77V6OJN5k98AhmaAYkbEbAA8x160P4kLZkgn3ZGsmfh1nnSjHqAxv2RatBrki45dlJ3CiGAQDaQYnlG2lBYREvAvBtZMsyxJcEEkhiInaF0FLcdxG5ddDH/DVUgSRpv6SdYozA8Qm1cQLAJVVEb6yxY7xl19T8660h0HpxG7aJBaEhBqMzMJDsxkkE99tgK1GI4xba0QxCgj3kJDNnEAxGpMDaKwy3RauEQDG+kSuxB6AjUHrJ517ivEgzW1S0ht2iSoYZswIgAzqBEGJMNJEVnLi7MeT9M+G8RKCen6U7zaVleBYsIoUyP4TXP9ojvvTnA8XS4wticxtrc1GmRtBr112rrWjdnx/wAe3g2OuneVQ6+n7FIMKcvlIDWyZKNtO0g7qe4pv46ObFykkNbWNNfeZdvUUp/u++rZWtsDlLQdPKu535fOuiGjCWzWcP4oPs910RLZtPbyAKIAaQQw2bbc9qI4vxlnw+HusQXPtJMQCVYZTA0JFJOBWLxUgZQrhHGZc2YAkLpIgTMz0qrGNib5S0fZqpVrq5QAIGafdGh02qlsV4A8ZxLMTJJJ3mhrWM/iWR0uuPmoou54dIVj7VC3s/aqomWSASe39KRWm/iWz/mj8BU82Yhx4kNLvhtnuZ/aAO/OI11nY1PHeDb6IP49pp65p7DUGPStOcN7hiN/1q8YcsDNcDidRgr3g+8VRsiPDoGywJBIEbCdTzrRcB4MASpsWyzyFgJ7w1Gp256Vrxwkrhg4Ey9sx6OKRCyVvK3LOfhMVOQpAmD8HXGhvaIoKvcAAJ8qkhhyhu3ajMR4IWMxvny2lujKu6nSNToe1FYLGlRbHS3dHwNd9tJH/wBjL+dWkycGf4lwBMM5KnPmDe8OtlyNvlz+FfOL2JuGDm0gRHL0HL3jX1LxNezCy3IlR8Dbda+bYfDnKB8vSk1TJnlIVtcYxJJMevxo/wCyO/nQgGFkE6qT+A7+tXYnhwEKg1nWedU3eH3QTKkARsNBm0Gu08u9DZkX4rhVy35yxBGUkjcOSRp2OpmoYXhisMxkgkwd5O0dZnr0o/B4PPhPaXM0G4UBGvngMOc6LJ2MxRuBwVtSUBYRE7GG0zQQep27DvWbk0iqFd9mS0ArZ1MZt4OvNdjrE89BNEcJ4Wt1irhFJIhmJAE7bbD8yOtafAeG7164VtSbaAIxJABaXJ0AkiCNz25Ctvj/AAThXDAm5DLBESuY/eAjT4EetdEYtoaMRd8WYWxhGsgtevRkL5iVUxoUMKwAM6CNzJg1hcNdt3Gy3FInodSe/XnRPiHgYw+LuWLdw3QrAKcsEyJ1UTDDb4HavoHgDwLbVXfFWEctoM2YleRGSIXec0k7VVOWBSzpUZjw9w4HUqRDEAiJ3Gh5EbUdxDhzG0ZyykrlYgwczQARqdN+ta7GeHcPhiAjEIJYhiZXkBJHuxIA9fWs9iOJWRdItq7GdTByg89NydeXXvWM4NOyUhFxnC/dhbakZmgAmRICqNJO/M6Ut4Nhgh9oxAGmsg6yI0PzrRcTvoyy4JbT3QBoRrIJ3/Cs0pAtsOjA8gY/pFTAZ3GCrOxVpBJgLpoYJk85OsdRQ/D+HhyVO8j17/DT5mvcOAzDWFOo9QdR+O/5094Pggql56wY3AMc946iavSols2r8bZA0tcJyG2MjxEny7jbTUTy5U58N47PiQPb3UIsqgIKEyrDyjMnu9BHLesXiVBB88+cESDoRmGXff6VUnEfZsXVvddpOsDqPh+dNNmtsI8UgrcsnM1wvb0kAEEXrggZAJ1E+povAreW3YY2nLLeuAqQZyMoka9RPxrPcV4iXa0SxGVSBJ2ls/Lu00YLJOQviYDLn8xfmSIAB1jr3rpjOKjkh22P2/g3oYFUFpFt7klQ2uYcjJjtUcO+WyLreUWxiEE7sG9zL18xNZ37HcT2h9rla2QGifcaIYHmNdt6tx3DAoP8Yt7PJmEHRX5pJPWn5YfYUxuCovZzcTImGW2RmEklNgOeu9Ykv5l7XE/f0rS3+G2bdq8Axe5aKyYgQxiBB1rK3X1n+ZD9TTlJShaFH8j6wi/w7Z7flRNm0YMCqsLrYs/D/wAaPw+nI1hRsWjEN9mZAJC5T/3A0qxFsZ9dxc/I03uqbdm4x5r+GtA4y2C7H/MX6k1FZKF9mypKR/mDnzqWHwikL3ttt1GkfSjMNhoZRtF1x8warw+HOVBO63I+B1piEPiWyAlnpmtfWR+dZ5fD9tvvEQBseg7jatL4rT+BaP8ANb/8qV8NKOfKZjynUc1PTTl9KTWQawZ/HYJLagw5lZJEEQQCI0Hf6UwwXFBdtmyFK3MpggnKcsNEHc+XQb6nqa8vuhtqAwPujUgxIAkx6V5g0U3ZYLK+ZSNGDAAKQfhUSgnklLJbwvDCMhIAN5DAA0uZSo0Gg0IMdzQtnhUXxrBmSP5ucfM0fxNCPMg0F6CQPvAET2/pU8ViCA1xgzM+ggEkL946A8/3pVqNjdDm2L1q0rIhVCGOl1RManca6MNddZ7VSeO3wQsXACd/agjdhyH8v1HwZcYW2uAtpcDZrSqFyjzQ2UGQRptqeeWelZHDOuddLnvfeUbzc7fzfhWs+PrKhLkdB63ybmcoc4OjkrIII1kL6a9jTXC8UxBIGd46lvnOnSazDsgczn94yMnObZmSNfd39aPw91MqEZoBG4O4iJ5DUD9io6U8D8jHXiFySrK2eAZU6zz1010kR3qeHHlQBdfMMoABMMSu288560r9mCeYlANumbv3+tFYYhNDcIKmB5dp8w1zba/jWk87JQtvcPMFrme2oWM2Ue9DRpG2lZ8cKJv2/Kclwx2HmgSeZiK3F6+tyyVLMQWGhB79z1Iqa4dGNgMCqq1ySREiQwg9dPrWXVIOpl+F+C2h20AVtifMRqCRp05jtpTPGcPFiw2WGjTXnrHPaRzFOrmBuSrEELrPWqMbhmuIVCPvr5THXnVR409ilFIzdnhONQv7WwnmbNo6AzzPMVfjeG3Ps6E5FuFiW1lSusDQRzHyrX4nEs7aqoJB8sGY9dqX8SwzGyXA8q8oGb4axvUKJTijA43AOCrEqc8xlmNB3Gg7U2wtgtZKkrPscq89faz8DB26UJiLVwi3Gse0O4OwJMR2E89u1EcHxQzBckt1mNPT0rVRuH8E1ToOx1hR7Ym4g9patoBr7wCSdttDVGIxVs3L/nkNbtqDBhmQpMfImjscbbwYUTp53M9zAH1pfjrCIARbttM6BmMDTXX0PzFEeFPbCWDzG420ftLB5N05VUKRChgQxPoNqzWJ0n/b+NNr2KVlgWkTbUTP1pVjRofQfjWr41CDM07Z9i4cZw1g/wCn8IpoKS8FecHYPdPodabe3UcxWHaK2zo6v6PeJ3S1i4v8j/8AiaAv/ePdDRV3FpDCZlWHzGlBY6/APdLR+IiahTjJ0mNxa2Xq/nkCf4oO3URU7eHzLbKDVTcHzkn02qDOA/b21v6gUVw3FBSk/wDOug9hVCozHifDzhV/2n5OB+dM+H2Etw2RVWVM+USROmg33+dB+JcQPsamNlYf/kBqsYpoB3kA+mm8EwNKErkPSGniFbPmZVQAoGEACOXTasha44ttwfKYjUQxiRJ+tNrz+0GQ9p6aDmfTlWFwGG9opOpOwA5zGn76VSh6MuSbWh5hhLXlUlkfUTpAJHm5bCDrsZHenFjGLaOkxljYR/3MJ2oLgXCvY2pc5mYz2Jnl/KOXUiele4hVLFoGYwCeZrq4uBRWTF8j9B93xKIMhpO7DICfjPahj4jX/N+a0Pj7nlHy+AmfrQQxTA+UkHbQxNb4ZNjQeKV63fmv61MeKLf+O4PgD/8AtSO5iCDDaxpry7VyXh0H0pUvodmiTxJbP/zOPVf0pnwvjmdgi3gZgajke0SaxShTJyiiMO4V0ddCGH1o6xfoLaPqN3hN0ggMS2WYIUEr2MAco50sTBrea1bEmC+h3BygEEciCNq0xxZCW7xjL5Z7KwAP1g/CsdxfiaW8dbvKcouNlur/AIWPlVp77E7eZek1xzV6OiLoOOJIRgY0Y/gNviKouYvyk/j++VBX8QTI/mbmOp7zQ91O5Md/1FJDZL7cx80Tpp2PpVmLxaG0U1hoE6j19KDs3AJPRttZ+A/OiLWMU22DEASYBO4JPX1+lZopmT4PdAxtoAjKLjQNOdtgfwrQ4fhWGa+4S0wZCMxDQqkzGnXnA/OsvavzfsFPfFxlU9fKwXTpMfOthh8PiBmOdQWIPuDU+XQmP8IInuOmukdEMvTwvh5BKsf9zVe/h3DndJ+J/WicOrZVzatAzEAwTpJHxoDjOFvMHyhmEL7MISrK+suTIzAbxzqkFnHwdhD/APFHcM361gvGnAfszwCSjqSs7iCAQesSNec1rRwzEDN5brfxVKNmgrqWdyM8GVhY230HPL+MMDctontJgm7lzGTEW5J1O5k78zttVS0Qajw9fH2ezBJMRA6cvj+RphicYiQWYLyJdgvoP33r5dcsklCCQDkUmTGo00HOmJ4DlUMCpOkmNhzOvevFl8TtJts9Lz9UkkbG/wCJsPOjhuyKzddenPlVKcdF/Nkt3CmUy0qqgD0J56esUlt4ZVsnQzkuLmmDnyykAbbEetPfAN+wuDT2tpGbO6yyzvJE89K2h8WPHK1dszlzOSyO/sLeYmdLmHOnRqOs8MAcAz/9VcU+mWRSfGvbLg20iOggGeUaTA50t9lcBJjQxoZMbjQfLTqK7OrOa0FeKsPGCbf7/wBH0pViOJ22wtzMvltBQSDBZ1IMKfUAHSNYqr+6GtYe4Cc8oSS2pkAxBY6V3DuD57c3A2UsHXoSVU7c4IppNMHoXXfFIWT7KA2oBcTHItG3PT09KO4DgS0syhFPJQBCchIHvNr6L60VjsHbuKFYBoOk65T67/rXXC58quABv5Zk9feFdXGqyzHkVhGMvSaX3Xg1FbDkw14+oT/+qkvCXc6X9Y2Nvb610WY9QS881ROtMLnh29/zUPqpoduB4jk1pvn+lFDA7skknUnf1qxMIe/wE1cnDsSp9y03+40SoxXPDhv9Lj86VMGBi2QNNfmCPhXt0H2bdoPyq/FXLsebDXARsRr+AoRsVoQUYTpqIiihG5xXi4/ZrdkZYyeYnePuxrEbyewFJMBgkxB8zhRu2o2GpIHM7fGlGJVy1pDbZ2CJ5FUZjOkEk9QDHai8ZwzG2gG9klmfdD3VzeuS2CdO5rCUKm2aJ2hwbIAz5CFctlLASQD1/Yqtrgnb60PiMfcumbjZiAokaCANguyienWqTNS4ZstSwNcXcViCmkA6wdf31oY4RXsm5c3kEHbQEQNOR/SleL4giK6yd4kAzDHUjrAJ2q7E8SVrbKWI2AjUESD+X/qudGrM5x3h2VmK+WDuO5A06b1dg+El1gt5gqknO8+aYkZoHyqXELpuyA+8DzdjqIA9KY4UKAJiY1JB/Tamk7ECWeAaElrsTAIZoJjUe9pXmF4RKZmZ5zZYzvpsOvxpslxTrIq5WQ/eGtVQhHwTh6XLbm4XJl1BzsIgwDAOs/lRN/gtrXyMQEbdmPm11gnSPrTlMvUVDHoTaYJqzAgaganTn8aKwGDMYXhj3LKFYPmU8h7vfc77VphYJ3G+9XcH4UbVlVaA2pOs6n03og3UDhDMkTtAj1ojBIbkBrhe0VbhsBlEKIHQd6IbG2wcoy5umYT8qq+3HnV0ibZcmEq4WgN6CbFnqaqN49KAyHYjEKIywddZE6c4nntUVvvebImizqxJA+JAqFnBB1DM2UyIBHlbfdgRl2OtLuK+I3w+htELsGB8p9DH41rxxjImTaGuJ4TB8jZjzMBR8BMx6/KqU4SY139RSFfHK80b5irF8aWzyYV0eFfZk5M0CcOA5ie8n86gcCRsV/6TSdfFVs8/oasXxHbP3h+/hVLhRPZjY4ZyPf16cqHXAGhl42h+8KtXiY61Xi+g7BH2U85Pxqy2rEaaUI3EJ2OlSXF0vBm7DsFpYc+8R21miMPhJ0B8v3u5560DbvlusfU/oP36+Y7jItrlQjOdFA2XueXwpuNCv0dh+KjD3nuG2DdIhc0yvKY+6sfFusUrx+Pe6xZmJJ779AeUDpyoF7xJLNJJMknftM7+lWYfWSdgY7nsO9YyeTVIjZxh9uLX+WXPwYAfnTGKBtIpxJfY+yA9BnMR2haZqo/ZrHbKKk4eOh+dWpgxzFdwziLXZbId4jTcfHn8KYI/MpFcpvQImFHQfKpjDjkKKVhyqLNvoYH19KYij2AP7NU3OFWtykntP60ZmBqAIB0PwpiBhwq1/h+prl4dbHuz8yfxNWtbOacx9IEfWpi4RvB+lUI89s3aPkahehhDCRXinoSa5j10phQP9mQGQonrufqKmAeUn4VZ6CaqvOV1kL6f1of6HRYLJ5wBULl5F79f60O10HaW78vgTvQ2OY+zbl5Tpz261C7MV0MTxcoqyjMv8pV435AyN+lAY7iNi7ZNtWlzsrAj7wOk/HflpWOw+OI1VvlTLDccZTJg/KuqMUYtsD8T8F9m1lkHlZFzAMZDD3jHOkQVtZzA/wCo9a2dmcU5AQuwUsYIHlBA5mDvXh4SDplceoU/gRSnLi7V2pglKtGYwOWCbl24mmkDMN9j00Hx0qtsTcDBVuEzESBz2nppvWkbhQ7/APT+hNQbhq7FB8iPxFNJP8ZB/Qls8cuAtqjBZ3XoY5HrWm8PYt8SjEIi5TBYscu07RP1oE8CVh5QnrOn0rS8P4FlwzWlMZgZOgLE77nmNPSujjU1m7M5NDfhXhxGsC7duMMwzAKFQBD7pMy2o1joRTPC+HcOCpILo0TLE79wdDzjtSpL+IyZDbQpAEZxEDYVJXuKAotoqqZHmBg/CPxrNrkY7ihzxHhKIrAWWVWDQwzSo1g7/Oa+bWLupJ5fsVsMd4luAEO1tcy5dMzsPRZAFZbF3bK2z7NCW187mWnsB5U/GnFSislYbwLuC8WNzFXUf/hrqBz8pEx1J6elNsfxBba5mgAaKo6nZR1J3JpFwDDBLl9yfKsCT31+em3WKD4jh8RiLmaBlHurPuj5bncn9K53JlGswLllRjubVoSN4AJ1/wCqmFrXT5+lKeDYQ27aqx17fQU4OgjnzPegBTw/heJsNmVTruDGvrrr61prV5ioJQqTup5fEUQ1qK9Vj2rmSo6AR7x10M/OoMGJBgj1J/Crr1mdjB+f0rlJ+MfXnVCIlNdOv723ryTNSg16Qf8A3QBCKi1uRzq4Ka9y0xA4YRB0/mB0/p6UNjmKCSJHVfz50eUqprcDTbpP4fpSyUpCZXuXOYVfnPpRK2co183c7n5UWtsHbfoapv2jVoloGuXaCvXpkb/v8KJvWevyoK9Ip2RRlMVgf4gjQgQRz07DX6VSSwOWSJ0Bbr8ab8Wt5lIOnQ8x6VnnxN4DKSSO+v41XdCoceHPE7YW65uLmJXIQNCNecjrT7BeLrGaWbL1Uz+QrDfbmPvKGPca/PQ16+KRjLIQT0PP0INcvJwcfI+z2XGcoqj6B/8A6DDEnLcQZjOpI1+I02oy5xnDsxPtUIIABzTqdAIGv0r5nmtnmw+AP4EV2RD9/wCYP9ayfwoPT/0rzM2Pi/i9r7QDbdYyKDl2zDMG250HhuLBho0/GkVy0hChbg0HMc+f3TV/DeHkmFe3J5lgo+tejwJ8cVC7SMJ/9ZHy8T/m+tVNxAhixuyP8JmPmrCus8FyNJa04O5FxBB10GZhPrUn8O2C+Zr1lV6M9udOuRmJ+A+NdTboyVEG4s26i32OWT8MxarbOJLsCxkllJJ56ilPEbttWhHDjXUCB10qWA4lLDoCukR95axnJI0iOyk3LoGi+0PxIAE0wwmG2oXB+YZj94sxjuTTSykD1rJDL1OXXpt/Wqs8nQb9aleuiB0FDPchSQddhPU8qYGia+SNp1/ZqL4gDmKXJxpNRMFdNZ7du9EG7bciQrH4TXObl4xQr3PPOorh1GygelVlVzCJ+AP1NABQrxXqtrRO9WD96UxHFj0rhNSzVIRQBSQ07COs6/hVd7CO2z5fQfrReWoupphQvfAXI/4nocuv46iOVehmiHAPcD8QdRRJNeMtFBYLcwJiRr+/rS+9hJ/e1OAY2/f6VzoHBjQ/vf8AWpdrY9mUxHDSaW4ng/xrYvhutUthvjTr6JMFf4K3+GhrnCCOX419BbBA1UcAKKEfPG4a3Sq2wBHKvoZ4ep5VQeEjtT6iMAcCelefYjW9bgy9Kh/ci9KOoWYYYBqs/u5zW3/uMVy8GinTAwx4bcn3SaN4bgbpaMhEjcjQbHWtrb4eBV9uwBTURWUYWxlCjoAKY2ydTy5etV27X1/fwq660aA7aVYihz1FB3cxuFdAqxA/m3mesGirt94OUAGDvQeDukqHI1OpI50BRfxDAIzqdQWPmIMTHWrsNwm0xXyARrpO889a6urmRsPBbFTArq6qAlXjV1dTAgRXRXV1NCODkV7nr2uoYI9Y1XFdXUgIEVTcPzHOurqp6EXWmzqJ51QU1NdXVlDZbK3FQiurq2MzxTXrIK9rqAZUtsV6bYryuqiSWQAVFrYrq6mIgUqsrNdXUxBOGG9UMutdXUkUVYwxA6zPppUI0rq6kw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54688" y="-1028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://www.law4youth.co.il/images/l4y/%7B8E17EACC-BDFB-4B87-9F19-E4BFDA330D5C%7D_%D7%A1%D7%99%D7%9E%D7%A0%D7%99%20%D7%A9%D7%90%D7%9C%D7%94%20%D7%9E%D7%95%D7%A7%D7%98%D7%9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54" y="443711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1392" y="1628800"/>
            <a:ext cx="8206093" cy="31631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התבוננות חוקרת ומעמיקה </a:t>
            </a: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בסביבה שלנו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חשיבה "מחוץ לקופסא</a:t>
            </a: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", יצירתיות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היכולת לתת משמעות </a:t>
            </a: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חדשה ולאתר את הפוטנציאל... </a:t>
            </a:r>
            <a:endParaRPr lang="he-IL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בניית מענה הנשען על צורך שאותר</a:t>
            </a:r>
            <a:endParaRPr lang="he-IL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endParaRPr lang="he-IL" sz="2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79912" y="764704"/>
            <a:ext cx="4483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העקרונות שנגענו בהם:</a:t>
            </a:r>
            <a:endParaRPr lang="he-IL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646766" cy="161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5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nvMr6T2z-O2szWQD_D23WAJAMpGiEF9Fvge7JMb0_Tt4UHGC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" y="136046"/>
            <a:ext cx="9144000" cy="45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nvMr6T2z-O2szWQD_D23WAJAMpGiEF9Fvge7JMb0_Tt4UHGCC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539"/>
          <a:stretch/>
        </p:blipFill>
        <p:spPr bwMode="auto">
          <a:xfrm>
            <a:off x="9897" y="4177630"/>
            <a:ext cx="9144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491058" y="4881582"/>
            <a:ext cx="7295587" cy="523220"/>
          </a:xfrm>
          <a:prstGeom prst="rect">
            <a:avLst/>
          </a:prstGeom>
          <a:solidFill>
            <a:srgbClr val="DCE6F2">
              <a:alpha val="16863"/>
            </a:srgbClr>
          </a:solidFill>
          <a:ln w="57150">
            <a:noFill/>
            <a:prstDash val="sysDot"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0800" contourW="12700">
              <a:bevelT w="50800" h="38100"/>
              <a:bevelB w="12700" h="88900"/>
              <a:contourClr>
                <a:srgbClr val="000066"/>
              </a:contourClr>
            </a:sp3d>
          </a:bodyPr>
          <a:lstStyle/>
          <a:p>
            <a:pPr algn="ctr"/>
            <a:r>
              <a:rPr lang="he-IL" sz="28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מהם המדדים המגדירים "איכות חיים" קהילתיים?</a:t>
            </a:r>
            <a:endParaRPr lang="he-IL" sz="4000" b="1" cap="none" spc="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781111" y="4077072"/>
            <a:ext cx="6595075" cy="523220"/>
          </a:xfrm>
          <a:prstGeom prst="rect">
            <a:avLst/>
          </a:prstGeom>
          <a:solidFill>
            <a:srgbClr val="DCE6F2">
              <a:alpha val="16863"/>
            </a:srgbClr>
          </a:solidFill>
          <a:ln w="57150">
            <a:noFill/>
            <a:prstDash val="sysDot"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0800" contourW="12700">
              <a:bevelT w="50800" h="38100"/>
              <a:bevelB w="12700" h="88900"/>
              <a:contourClr>
                <a:srgbClr val="000066"/>
              </a:contourClr>
            </a:sp3d>
          </a:bodyPr>
          <a:lstStyle/>
          <a:p>
            <a:pPr algn="ctr"/>
            <a:r>
              <a:rPr lang="he-IL" sz="28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מהי ההגדרה </a:t>
            </a: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שלכם ל"איכות חיים" בקהילה?</a:t>
            </a:r>
          </a:p>
        </p:txBody>
      </p:sp>
    </p:spTree>
    <p:extLst>
      <p:ext uri="{BB962C8B-B14F-4D97-AF65-F5344CB8AC3E}">
        <p14:creationId xmlns:p14="http://schemas.microsoft.com/office/powerpoint/2010/main" val="20088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50800" contourW="12700">
              <a:bevelT w="44450" h="31750"/>
              <a:contourClr>
                <a:srgbClr val="0000B0"/>
              </a:contourClr>
            </a:sp3d>
          </a:bodyPr>
          <a:lstStyle/>
          <a:p>
            <a:r>
              <a:rPr lang="he-IL" sz="48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מהי איכות </a:t>
            </a:r>
            <a:r>
              <a:rPr lang="he-IL" sz="4800" b="1" u="sng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חיים </a:t>
            </a:r>
            <a:r>
              <a:rPr lang="he-IL" sz="48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קהילתיים?</a:t>
            </a:r>
            <a:endParaRPr lang="he-IL" sz="4800" b="1" u="sng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672" y="1484784"/>
            <a:ext cx="6059016" cy="4525963"/>
          </a:xfrm>
        </p:spPr>
        <p:txBody>
          <a:bodyPr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38100" contourW="8890">
              <a:bevelT w="44450" h="31750"/>
              <a:contourClr>
                <a:srgbClr val="0000B0"/>
              </a:contourClr>
            </a:sp3d>
          </a:bodyPr>
          <a:lstStyle/>
          <a:p>
            <a:pPr marL="0" indent="0" algn="just">
              <a:lnSpc>
                <a:spcPct val="160000"/>
              </a:lnSpc>
              <a:buFontTx/>
              <a:buNone/>
              <a:defRPr/>
            </a:pPr>
            <a:r>
              <a:rPr lang="he-IL" sz="84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המידה </a:t>
            </a:r>
            <a:r>
              <a:rPr lang="he-IL" sz="8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שבה </a:t>
            </a:r>
            <a:r>
              <a:rPr lang="he-IL" sz="84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יש לאדם את התנאים ההכרחיים למלא את צרכיו, להיות מאושר בסביבה הקהילתית בה הוא מתגורר.</a:t>
            </a:r>
          </a:p>
          <a:p>
            <a:pPr marL="0" indent="0">
              <a:buFontTx/>
              <a:buNone/>
              <a:defRPr/>
            </a:pPr>
            <a:r>
              <a:rPr lang="he-I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he-I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he-IL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he-IL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https://encrypted-tbn0.gstatic.com/images?q=tbn:ANd9GcQ42e8ToFZ7K2jTCmfKTFD14tnDSvuDD5eO1najiLbXXXRDRcT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6219">
            <a:off x="7141018" y="5096957"/>
            <a:ext cx="1356833" cy="13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37312"/>
            <a:ext cx="53285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600" b="1" dirty="0" smtClean="0">
                <a:solidFill>
                  <a:srgbClr val="0000B0"/>
                </a:solidFill>
              </a:rPr>
              <a:t>מתוך: איכות החיים הקהילתיים, ע"פ החברה למתנסים</a:t>
            </a:r>
            <a:endParaRPr lang="he-IL" sz="1600" b="1" dirty="0"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00"/>
    </mc:Choice>
    <mc:Fallback xmlns="">
      <p:transition spd="slow" advTm="27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96747"/>
              </p:ext>
            </p:extLst>
          </p:nvPr>
        </p:nvGraphicFramePr>
        <p:xfrm>
          <a:off x="4932040" y="1052736"/>
          <a:ext cx="3782320" cy="307848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79310"/>
                <a:gridCol w="2603010"/>
              </a:tblGrid>
              <a:tr h="370327">
                <a:tc rowSpan="7">
                  <a:txBody>
                    <a:bodyPr/>
                    <a:lstStyle/>
                    <a:p>
                      <a:pPr algn="ctr" rtl="1"/>
                      <a:endParaRPr lang="he-IL" sz="2600" dirty="0">
                        <a:solidFill>
                          <a:srgbClr val="6421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מבנים וגנים ציבוריים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תרבות ופנאי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בטחון אישי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חינוך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תעסוקה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קיימות ואורח חיים בריא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השקעה לתושב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39046"/>
              </p:ext>
            </p:extLst>
          </p:nvPr>
        </p:nvGraphicFramePr>
        <p:xfrm>
          <a:off x="4932040" y="4509120"/>
          <a:ext cx="3776392" cy="188976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03734"/>
                <a:gridCol w="2772658"/>
              </a:tblGrid>
              <a:tr h="370327">
                <a:tc rowSpan="4">
                  <a:txBody>
                    <a:bodyPr/>
                    <a:lstStyle/>
                    <a:p>
                      <a:pPr algn="ctr" rtl="1"/>
                      <a:endParaRPr lang="he-IL" sz="2600" dirty="0">
                        <a:solidFill>
                          <a:srgbClr val="6421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לכידות והגירה שלילית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תמיכה באוכלוסיות ייחודיות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אירועים וטקסים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37032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ערבות והתנדבות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2144"/>
              </p:ext>
            </p:extLst>
          </p:nvPr>
        </p:nvGraphicFramePr>
        <p:xfrm>
          <a:off x="467265" y="2909826"/>
          <a:ext cx="3528393" cy="282343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12766"/>
                <a:gridCol w="2415627"/>
              </a:tblGrid>
              <a:tr h="504056">
                <a:tc rowSpan="5">
                  <a:txBody>
                    <a:bodyPr/>
                    <a:lstStyle/>
                    <a:p>
                      <a:pPr algn="ctr" rtl="1"/>
                      <a:endParaRPr lang="he-IL" sz="2600" dirty="0">
                        <a:solidFill>
                          <a:srgbClr val="6421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פיתוח יוזמות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45864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פיתוח מנהיגות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45864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שיתוף ורשתות חברתיות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49626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שת"פ בין </a:t>
                      </a:r>
                      <a:r>
                        <a:rPr lang="he-IL" sz="2000" b="1" dirty="0" err="1" smtClean="0">
                          <a:solidFill>
                            <a:srgbClr val="0000FF"/>
                          </a:solidFill>
                        </a:rPr>
                        <a:t>אירגונים</a:t>
                      </a:r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 ועסקים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  <a:tr h="458647"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>
                          <a:solidFill>
                            <a:srgbClr val="0000FF"/>
                          </a:solidFill>
                        </a:rPr>
                        <a:t>שיעור הצבעה</a:t>
                      </a:r>
                      <a:endParaRPr lang="he-IL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F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2431214" y="3811238"/>
            <a:ext cx="2088232" cy="1016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00"/>
              </a:lnSpc>
            </a:pPr>
            <a:r>
              <a:rPr lang="he-IL" sz="36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השפעה קהילתית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488922" y="2088483"/>
            <a:ext cx="3240362" cy="1016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00"/>
              </a:lnSpc>
            </a:pPr>
            <a:r>
              <a:rPr lang="he-IL" sz="3600" b="1" dirty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המרחב </a:t>
            </a:r>
            <a:endParaRPr lang="he-IL" sz="3600" b="1" dirty="0" smtClean="0">
              <a:solidFill>
                <a:srgbClr val="0000B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ts val="3500"/>
              </a:lnSpc>
            </a:pPr>
            <a:r>
              <a:rPr lang="he-IL" sz="36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הציבורי קהילתי</a:t>
            </a:r>
            <a:endParaRPr lang="he-IL" sz="3600" b="1" dirty="0">
              <a:solidFill>
                <a:srgbClr val="0000B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7143238" y="4901068"/>
            <a:ext cx="2088232" cy="10163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00"/>
              </a:lnSpc>
            </a:pPr>
            <a:r>
              <a:rPr lang="he-IL" sz="36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הון</a:t>
            </a:r>
          </a:p>
          <a:p>
            <a:pPr algn="ctr">
              <a:lnSpc>
                <a:spcPts val="3500"/>
              </a:lnSpc>
            </a:pPr>
            <a:r>
              <a:rPr lang="he-IL" sz="3600" b="1" dirty="0" smtClean="0">
                <a:solidFill>
                  <a:srgbClr val="0000B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קהילתי</a:t>
            </a:r>
            <a:endParaRPr lang="he-IL" sz="3600" b="1" dirty="0">
              <a:solidFill>
                <a:srgbClr val="0000B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289575"/>
            <a:ext cx="53285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b="1" dirty="0" smtClean="0">
                <a:solidFill>
                  <a:srgbClr val="0000B0"/>
                </a:solidFill>
              </a:rPr>
              <a:t>מדדי איכות החיים הקהילתיים ע"פ החברה למתנסים</a:t>
            </a:r>
            <a:endParaRPr lang="he-IL" sz="1400" b="1" dirty="0">
              <a:solidFill>
                <a:srgbClr val="0000B0"/>
              </a:solidFill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409706" y="79723"/>
            <a:ext cx="8229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50800" contourW="12700">
              <a:bevelT w="44450" h="31750"/>
              <a:contourClr>
                <a:srgbClr val="0000B0"/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מדדי איכות חיים קהילתיים:</a:t>
            </a:r>
            <a:endParaRPr lang="he-IL" sz="4000" b="1" u="sng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5" name="Picture 4" descr="https://encrypted-tbn0.gstatic.com/images?q=tbn:ANd9GcQ42e8ToFZ7K2jTCmfKTFD14tnDSvuDD5eO1najiLbXXXRDRcT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6219">
            <a:off x="930848" y="719384"/>
            <a:ext cx="1835363" cy="182705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http://wellbeingisrael.gov.il/SiteCollectionImages/LifeStat/small%20banners/Sw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81" y="4785227"/>
            <a:ext cx="901162" cy="9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ellbeingisrael.gov.il/wb/tchumim/PublishingImages/im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54" y="3128481"/>
            <a:ext cx="1140719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77814"/>
              </p:ext>
            </p:extLst>
          </p:nvPr>
        </p:nvGraphicFramePr>
        <p:xfrm>
          <a:off x="1259631" y="1196753"/>
          <a:ext cx="6552729" cy="4680519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2184243"/>
                <a:gridCol w="2184243"/>
                <a:gridCol w="2184243"/>
              </a:tblGrid>
              <a:tr h="156017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בטחון אישי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בריאות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השכלה וכישורים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</a:tr>
              <a:tr h="1560173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תעסוקה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רמת חיים חומרית</a:t>
                      </a:r>
                      <a:endParaRPr lang="he-IL" sz="2200" b="1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000"/>
                        </a:lnSpc>
                      </a:pPr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מעורבות אזרחית </a:t>
                      </a:r>
                    </a:p>
                    <a:p>
                      <a:pPr algn="ctr" rtl="1">
                        <a:lnSpc>
                          <a:spcPts val="2000"/>
                        </a:lnSpc>
                      </a:pPr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וממשל</a:t>
                      </a:r>
                    </a:p>
                    <a:p>
                      <a:pPr rtl="1">
                        <a:lnSpc>
                          <a:spcPts val="2700"/>
                        </a:lnSpc>
                      </a:pPr>
                      <a:endParaRPr lang="he-IL" sz="2200" b="1" kern="1200" dirty="0" smtClean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</a:tr>
              <a:tr h="1560173"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תשתיות ודיור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ts val="2000"/>
                        </a:lnSpc>
                      </a:pPr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רווחה אישית חברתית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b="1" kern="1200" dirty="0" smtClean="0">
                          <a:ln>
                            <a:solidFill>
                              <a:srgbClr val="0000B0"/>
                            </a:solidFill>
                          </a:ln>
                          <a:solidFill>
                            <a:srgbClr val="0000B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סביבה</a:t>
                      </a:r>
                      <a:endParaRPr lang="he-IL" sz="2200" b="1" kern="1200" dirty="0">
                        <a:ln>
                          <a:solidFill>
                            <a:srgbClr val="0000B0"/>
                          </a:solidFill>
                        </a:ln>
                        <a:solidFill>
                          <a:srgbClr val="0000B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101" name="Picture 29" descr="http://wellbeingisrael.gov.il/SiteCollectionImages/LifeStat/small%20banners/Sta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44" y="323644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ellbeingisrael.gov.il/SiteCollectionImages/LifeStat/small%20banners/Ssecu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88" y="166113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http://wellbeingisrael.gov.il/SiteCollectionImages/LifeStat/small%20banners/Sdi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70" y="473406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http://wellbeingisrael.gov.il/SiteCollectionImages/LifeStat/small%20banners/Shealth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27" y="166387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91695"/>
            <a:ext cx="573492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200" b="1" dirty="0"/>
              <a:t> </a:t>
            </a:r>
            <a:r>
              <a:rPr lang="he-IL" sz="1400" b="1" dirty="0">
                <a:solidFill>
                  <a:srgbClr val="0000B0"/>
                </a:solidFill>
              </a:rPr>
              <a:t>מתוך: </a:t>
            </a:r>
            <a:r>
              <a:rPr lang="he-IL" sz="1400" b="1" dirty="0" smtClean="0">
                <a:solidFill>
                  <a:srgbClr val="0000B0"/>
                </a:solidFill>
              </a:rPr>
              <a:t>אתר משרד ראש הממשלה</a:t>
            </a:r>
          </a:p>
          <a:p>
            <a:pPr algn="l"/>
            <a:r>
              <a:rPr lang="en-US" sz="1200" b="1" dirty="0" smtClean="0">
                <a:solidFill>
                  <a:srgbClr val="0000B0"/>
                </a:solidFill>
              </a:rPr>
              <a:t>wellbeingisrael.gov.il/</a:t>
            </a:r>
            <a:r>
              <a:rPr lang="en-US" sz="1200" b="1" dirty="0" err="1" smtClean="0">
                <a:solidFill>
                  <a:srgbClr val="0000B0"/>
                </a:solidFill>
              </a:rPr>
              <a:t>wb</a:t>
            </a:r>
            <a:r>
              <a:rPr lang="en-US" sz="1200" b="1" dirty="0" smtClean="0">
                <a:solidFill>
                  <a:srgbClr val="0000B0"/>
                </a:solidFill>
              </a:rPr>
              <a:t>/Pages/default.aspx</a:t>
            </a:r>
            <a:endParaRPr lang="he-IL" sz="1200" b="1" dirty="0">
              <a:solidFill>
                <a:srgbClr val="0000B0"/>
              </a:solidFill>
            </a:endParaRPr>
          </a:p>
        </p:txBody>
      </p:sp>
      <p:pic>
        <p:nvPicPr>
          <p:cNvPr id="3103" name="Picture 31" descr="http://wellbeingisrael.gov.il/wb/tchumim/PublishingImages/env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25" y="4635420"/>
            <a:ext cx="1095376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http://wellbeingisrael.gov.il/wb/tchumim/PublishingImages/stan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50" y="3196056"/>
            <a:ext cx="985577" cy="9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://wellbeingisrael.gov.il/wb/tchumim/PublishingImages/edu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40" y="1663876"/>
            <a:ext cx="990329" cy="9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כותרת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50800" contourW="12700">
              <a:bevelT w="44450" h="31750"/>
              <a:contourClr>
                <a:srgbClr val="0000B0"/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מדדי איכות חיים בישראל:</a:t>
            </a:r>
            <a:endParaRPr lang="he-IL" sz="4000" b="1" u="sng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259632" y="1186508"/>
            <a:ext cx="6552728" cy="4690764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1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39552" y="2194192"/>
            <a:ext cx="7776864" cy="37240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C"/>
              </a:contourClr>
            </a:sp3d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he-IL" sz="3600" b="1" dirty="0" smtClean="0">
                <a:ln w="11430">
                  <a:solidFill>
                    <a:srgbClr val="0000BC"/>
                  </a:solidFill>
                </a:ln>
                <a:solidFill>
                  <a:srgbClr val="0000BC"/>
                </a:solidFill>
              </a:rPr>
              <a:t>מיפוי הקהילה (מה במרחב הציבורי, ההון האנושי ...) – יציאה </a:t>
            </a:r>
            <a:r>
              <a:rPr lang="he-IL" sz="3600" b="1" dirty="0" err="1" smtClean="0">
                <a:ln w="11430">
                  <a:solidFill>
                    <a:srgbClr val="0000BC"/>
                  </a:solidFill>
                </a:ln>
                <a:solidFill>
                  <a:srgbClr val="0000BC"/>
                </a:solidFill>
              </a:rPr>
              <a:t>מה"מקום</a:t>
            </a:r>
            <a:r>
              <a:rPr lang="he-IL" sz="3600" b="1" dirty="0" smtClean="0">
                <a:ln w="11430">
                  <a:solidFill>
                    <a:srgbClr val="0000BC"/>
                  </a:solidFill>
                </a:ln>
                <a:solidFill>
                  <a:srgbClr val="0000BC"/>
                </a:solidFill>
              </a:rPr>
              <a:t>" הבטוח והמוכר)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he-IL" sz="3600" b="1" dirty="0" smtClean="0">
                <a:ln w="11430">
                  <a:solidFill>
                    <a:srgbClr val="0000BC"/>
                  </a:solidFill>
                </a:ln>
                <a:solidFill>
                  <a:srgbClr val="0000BC"/>
                </a:solidFill>
              </a:rPr>
              <a:t>איתור הצרכים (ראיונות, סקרים, תצפיות...)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endParaRPr lang="he-IL" sz="3600" b="1" dirty="0" smtClean="0">
              <a:ln w="11430">
                <a:solidFill>
                  <a:srgbClr val="0044A8"/>
                </a:solidFill>
              </a:ln>
              <a:solidFill>
                <a:srgbClr val="0044A8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427551" y="476672"/>
            <a:ext cx="6288901" cy="106695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algn="ctr">
              <a:lnSpc>
                <a:spcPts val="3800"/>
              </a:lnSpc>
            </a:pP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לאור הבנת המושג "איכות חיים",</a:t>
            </a:r>
          </a:p>
          <a:p>
            <a:pPr algn="ctr">
              <a:lnSpc>
                <a:spcPts val="3800"/>
              </a:lnSpc>
            </a:pP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היוזמה החברתית תתבסס על:</a:t>
            </a:r>
          </a:p>
        </p:txBody>
      </p:sp>
      <p:sp>
        <p:nvSpPr>
          <p:cNvPr id="4" name="מלבן 3"/>
          <p:cNvSpPr/>
          <p:nvPr/>
        </p:nvSpPr>
        <p:spPr>
          <a:xfrm>
            <a:off x="971600" y="2060848"/>
            <a:ext cx="7416824" cy="3471670"/>
          </a:xfrm>
          <a:prstGeom prst="rect">
            <a:avLst/>
          </a:prstGeom>
          <a:noFill/>
          <a:ln w="508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" descr="http://static.wixstatic.com/media/ab9fe2_bf5fa360938fcd6e9aa5abc343af97b4.gif_srz_560_400_75_22_0.50_1.20_0.00_gif_srz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021">
            <a:off x="2353271" y="5121374"/>
            <a:ext cx="1326058" cy="1300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wixstatic.com/media/ab9fe2_bf5fa360938fcd6e9aa5abc343af97b4.gif_srz_560_400_75_22_0.50_1.20_0.00_gif_srz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018">
            <a:off x="615921" y="5163069"/>
            <a:ext cx="1326058" cy="1300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.wixstatic.com/media/ab9fe2_bf5fa360938fcd6e9aa5abc343af97b4.gif_srz_560_400_75_22_0.50_1.20_0.00_gif_srz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131">
            <a:off x="1357436" y="4921777"/>
            <a:ext cx="1439437" cy="122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3501008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242" name="Picture 2" descr="http://1.bp.blogspot.com/-dOsHDLnt1S4/Uvzy8oVWbqI/AAAAAAAAB44/y1B3PF8KN-c/s1600/%D7%90%D7%99%D7%A9+%D7%A2%D7%9D+%D7%90%D7%99%D7%A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5" b="14306"/>
          <a:stretch/>
        </p:blipFill>
        <p:spPr bwMode="auto">
          <a:xfrm>
            <a:off x="3420768" y="3140968"/>
            <a:ext cx="2246058" cy="216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187624" y="476672"/>
            <a:ext cx="680514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00FF"/>
              </a:contourClr>
            </a:sp3d>
          </a:bodyPr>
          <a:lstStyle/>
          <a:p>
            <a:pPr algn="ctr"/>
            <a:r>
              <a:rPr lang="he-IL" sz="3600" b="1" dirty="0">
                <a:ln w="11430">
                  <a:solidFill>
                    <a:srgbClr val="0044A8"/>
                  </a:solidFill>
                </a:ln>
                <a:solidFill>
                  <a:srgbClr val="0000FF"/>
                </a:solidFill>
              </a:rPr>
              <a:t>הכרות מעמיקה עם נקודות </a:t>
            </a:r>
            <a:r>
              <a:rPr lang="he-IL" sz="3600" b="1" dirty="0" err="1">
                <a:ln w="11430">
                  <a:solidFill>
                    <a:srgbClr val="0044A8"/>
                  </a:solidFill>
                </a:ln>
                <a:solidFill>
                  <a:srgbClr val="0000FF"/>
                </a:solidFill>
              </a:rPr>
              <a:t>הכח</a:t>
            </a:r>
            <a:r>
              <a:rPr lang="he-IL" sz="3600" b="1" dirty="0">
                <a:ln w="11430">
                  <a:solidFill>
                    <a:srgbClr val="0044A8"/>
                  </a:solidFill>
                </a:ln>
                <a:solidFill>
                  <a:srgbClr val="0000FF"/>
                </a:solidFill>
              </a:rPr>
              <a:t> של </a:t>
            </a:r>
            <a:r>
              <a:rPr lang="he-IL" sz="3600" b="1" dirty="0" smtClean="0">
                <a:ln w="11430">
                  <a:solidFill>
                    <a:srgbClr val="0044A8"/>
                  </a:solidFill>
                </a:ln>
                <a:solidFill>
                  <a:srgbClr val="0000FF"/>
                </a:solidFill>
              </a:rPr>
              <a:t>בני הנוער, ברמה אישית וקבוצתית,</a:t>
            </a:r>
          </a:p>
          <a:p>
            <a:pPr algn="ctr"/>
            <a:r>
              <a:rPr lang="he-IL" sz="3600" b="1" dirty="0" smtClean="0">
                <a:ln w="11430">
                  <a:solidFill>
                    <a:srgbClr val="0044A8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e-IL" sz="3600" b="1" dirty="0">
                <a:ln w="11430">
                  <a:solidFill>
                    <a:srgbClr val="0044A8"/>
                  </a:solidFill>
                </a:ln>
                <a:solidFill>
                  <a:srgbClr val="0000FF"/>
                </a:solidFill>
              </a:rPr>
              <a:t>ומיומנויות לשם מימוש היוזמה.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0000FF"/>
                </a:solidFill>
              </a:rPr>
              <a:t>עקרונות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0000FF"/>
                </a:solidFill>
              </a:rPr>
              <a:t>איכות חיים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rgbClr val="0000FF"/>
                </a:solidFill>
              </a:rPr>
              <a:t>הכרות עם "אני"</a:t>
            </a:r>
            <a:endParaRPr lang="he-I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97545"/>
            <a:ext cx="8280920" cy="55938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8E"/>
              </a:contourClr>
            </a:sp3d>
          </a:bodyPr>
          <a:lstStyle/>
          <a:p>
            <a:pPr algn="just">
              <a:lnSpc>
                <a:spcPts val="3900"/>
              </a:lnSpc>
            </a:pPr>
            <a:r>
              <a:rPr lang="he-IL" sz="27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יזמות חברתית נמדדת במונחים של ערכים חברתיים. (לעומת יזמות עסקית הנמדדת במונחים כלכליים של רווחיות, תשואות על ההון וכיו"ב).</a:t>
            </a:r>
          </a:p>
          <a:p>
            <a:pPr>
              <a:lnSpc>
                <a:spcPts val="3900"/>
              </a:lnSpc>
            </a:pPr>
            <a:endParaRPr lang="he-IL" sz="2800" b="1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>
              <a:lnSpc>
                <a:spcPts val="3900"/>
              </a:lnSpc>
            </a:pPr>
            <a:r>
              <a:rPr lang="he-IL" sz="27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תוכן יזמי מתבטא בחדשנות – מציאת דרכים חדשות וטובות יותר לעשייה ואיסוף ידע ומשאבים לשם יצירת ערך.</a:t>
            </a:r>
          </a:p>
          <a:p>
            <a:pPr lvl="1" algn="l">
              <a:lnSpc>
                <a:spcPts val="3900"/>
              </a:lnSpc>
            </a:pP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e-IL" b="1" dirty="0" smtClean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(</a:t>
            </a:r>
            <a:r>
              <a:rPr lang="he-IL" b="1" dirty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ז. </a:t>
            </a:r>
            <a:r>
              <a:rPr lang="he-IL" b="1" dirty="0" err="1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באפטיסט</a:t>
            </a:r>
            <a:r>
              <a:rPr lang="he-IL" b="1" dirty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 </a:t>
            </a:r>
            <a:r>
              <a:rPr lang="he-IL" b="1" dirty="0" err="1" smtClean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סאי</a:t>
            </a:r>
            <a:r>
              <a:rPr lang="he-IL" b="1" dirty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)</a:t>
            </a:r>
          </a:p>
          <a:p>
            <a:pPr algn="just">
              <a:lnSpc>
                <a:spcPts val="3900"/>
              </a:lnSpc>
            </a:pPr>
            <a:endParaRPr lang="he-IL" sz="2800" b="1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algn="just">
              <a:lnSpc>
                <a:spcPts val="3900"/>
              </a:lnSpc>
            </a:pP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יזמים חברתיים משמשים סוכני שינוי במגזר החברתי.   הם שואפים שהפתרון שיצרו יהיה בר קיימא. המטרה החברתית היא הליבה של היוזמה החברתית.</a:t>
            </a:r>
            <a:r>
              <a:rPr lang="he-IL" sz="2400" b="1" dirty="0" smtClean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 </a:t>
            </a:r>
            <a:r>
              <a:rPr lang="he-IL" b="1" dirty="0" smtClean="0">
                <a:ln w="11430">
                  <a:solidFill>
                    <a:srgbClr val="00008E"/>
                  </a:solidFill>
                </a:ln>
                <a:solidFill>
                  <a:srgbClr val="00008E"/>
                </a:solidFill>
              </a:rPr>
              <a:t>(גרגורי דיס)</a:t>
            </a:r>
            <a:endParaRPr lang="en-US" b="1" dirty="0" smtClean="0">
              <a:ln w="11430">
                <a:solidFill>
                  <a:srgbClr val="00008E"/>
                </a:solidFill>
              </a:ln>
              <a:solidFill>
                <a:srgbClr val="00008E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287959" y="151214"/>
            <a:ext cx="48253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pPr algn="ctr"/>
            <a:r>
              <a:rPr lang="he-IL" sz="36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יזמות חברתית: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835696" y="1700808"/>
            <a:ext cx="1008112" cy="1080120"/>
            <a:chOff x="6205150" y="4077072"/>
            <a:chExt cx="2381250" cy="2381250"/>
          </a:xfrm>
        </p:grpSpPr>
        <p:pic>
          <p:nvPicPr>
            <p:cNvPr id="5" name="Picture 4" descr="https://encrypted-tbn3.gstatic.com/images?q=tbn:ANd9GcSESAhbseJ_HTgd3x2cSCmtfoeVF7OODj3M-t_7hH9iZ5OBAfs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150" y="4077072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encrypted-tbn0.gstatic.com/images?q=tbn:ANd9GcQ27eRqctu8FGpVvzxmBT7J1BvCVmFTOoMszhxoyM34KC3HHbB6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459" b="79006" l="36252" r="804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7" t="7516" r="14023" b="13051"/>
            <a:stretch/>
          </p:blipFill>
          <p:spPr bwMode="auto">
            <a:xfrm rot="21389682">
              <a:off x="7450466" y="4959255"/>
              <a:ext cx="464776" cy="50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מלבן 6"/>
          <p:cNvSpPr/>
          <p:nvPr/>
        </p:nvSpPr>
        <p:spPr>
          <a:xfrm>
            <a:off x="0" y="6391384"/>
            <a:ext cx="12939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050" dirty="0" smtClean="0">
                <a:solidFill>
                  <a:srgbClr val="0066FF"/>
                </a:solidFill>
              </a:rPr>
              <a:t>תמונה מתוך:</a:t>
            </a:r>
          </a:p>
          <a:p>
            <a:pPr algn="ctr"/>
            <a:r>
              <a:rPr lang="en-US" sz="1050" dirty="0" smtClean="0">
                <a:solidFill>
                  <a:srgbClr val="0066FF"/>
                </a:solidFill>
              </a:rPr>
              <a:t>www.miritarazi.com</a:t>
            </a:r>
            <a:endParaRPr lang="he-IL" sz="1050" dirty="0">
              <a:solidFill>
                <a:srgbClr val="0066FF"/>
              </a:solidFill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4700612" y="3717032"/>
            <a:ext cx="1008112" cy="1080120"/>
            <a:chOff x="6205150" y="4077072"/>
            <a:chExt cx="2381250" cy="2381250"/>
          </a:xfrm>
        </p:grpSpPr>
        <p:pic>
          <p:nvPicPr>
            <p:cNvPr id="9" name="Picture 4" descr="https://encrypted-tbn3.gstatic.com/images?q=tbn:ANd9GcSESAhbseJ_HTgd3x2cSCmtfoeVF7OODj3M-t_7hH9iZ5OBAfs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150" y="4077072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encrypted-tbn0.gstatic.com/images?q=tbn:ANd9GcQ27eRqctu8FGpVvzxmBT7J1BvCVmFTOoMszhxoyM34KC3HHbB6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459" b="79006" l="36252" r="804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7" t="7516" r="14023" b="13051"/>
            <a:stretch/>
          </p:blipFill>
          <p:spPr bwMode="auto">
            <a:xfrm rot="21389682">
              <a:off x="7450466" y="4959255"/>
              <a:ext cx="464776" cy="50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77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4208"/>
              </p:ext>
            </p:extLst>
          </p:nvPr>
        </p:nvGraphicFramePr>
        <p:xfrm>
          <a:off x="539553" y="978987"/>
          <a:ext cx="8016226" cy="51863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016226"/>
              </a:tblGrid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ביחד עם החברים שלי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שהמקום </a:t>
                      </a: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שיהיה קרוב לבית </a:t>
                      </a: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שלי/בישוב שלי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בחירה ע"פ מקום שיועיל לי בעתיד </a:t>
                      </a: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מה יצא לי מזה?)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ע"פ מידת המחויבות והאחריות שהתפקיד דורש (רוצה להיות "ראש גדול")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ע"פ ההתאמה לתחביבים או הכישורים שלי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מקום שמציע לי תפקיד מאתגר, קשה </a:t>
                      </a: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כמה שיותר קשה יותר טוב)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בחירה ע"פ מידת הקושי </a:t>
                      </a: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כמה שפחות, יותר טוב)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ע"פ מידת מרחב העצמאות והחופש שיינתן לי (לא רוצה בוסים על הראש)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מקום שמשדר יוקרה ("נחשב")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מקום שאוכל להמשיך להתנדב בו מעבר לחובה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 smtClean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מקום שיש לי נגיעה רגשית אליו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n>
                            <a:solidFill>
                              <a:srgbClr val="0000A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מקום שהורי רוצים שאהיה בו</a:t>
                      </a:r>
                      <a:endParaRPr lang="en-US" sz="1800" b="0" dirty="0">
                        <a:ln>
                          <a:solidFill>
                            <a:srgbClr val="0000A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מלבן 8"/>
          <p:cNvSpPr/>
          <p:nvPr/>
        </p:nvSpPr>
        <p:spPr>
          <a:xfrm>
            <a:off x="408295" y="332656"/>
            <a:ext cx="8271816" cy="7335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>
              <a:lnSpc>
                <a:spcPts val="2500"/>
              </a:lnSpc>
            </a:pPr>
            <a:r>
              <a:rPr lang="he-IL" sz="28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שיקולי הדעת המשפיעים על </a:t>
            </a:r>
            <a:r>
              <a:rPr lang="he-IL" sz="28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ההצטרפות למימוש היוזמה</a:t>
            </a:r>
            <a:r>
              <a:rPr lang="he-IL" sz="28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:</a:t>
            </a:r>
          </a:p>
          <a:p>
            <a:pPr algn="ctr">
              <a:lnSpc>
                <a:spcPts val="2500"/>
              </a:lnSpc>
            </a:pPr>
            <a:r>
              <a:rPr lang="he-IL" sz="20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באמצעות שאלון </a:t>
            </a:r>
            <a:endParaRPr lang="he-IL" sz="16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  <p:pic>
        <p:nvPicPr>
          <p:cNvPr id="2050" name="Picture 2" descr="https://encrypted-tbn1.gstatic.com/images?q=tbn:ANd9GcTSEF69ND3rkDEuMivvSP8KttCs9KLrUgpdvHdQCBQHtikXeaY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r="17647"/>
          <a:stretch/>
        </p:blipFill>
        <p:spPr bwMode="auto">
          <a:xfrm>
            <a:off x="453827" y="4437112"/>
            <a:ext cx="3077736" cy="1790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28852" y="4473087"/>
            <a:ext cx="262825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E0000"/>
              </a:buClr>
              <a:buSzPct val="135000"/>
              <a:buFont typeface="Wingdings" panose="05000000000000000000" pitchFamily="2" charset="2"/>
              <a:buChar char=""/>
            </a:pPr>
            <a:r>
              <a:rPr lang="he-IL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לפי חברים</a:t>
            </a:r>
          </a:p>
          <a:p>
            <a:pPr marL="285750" indent="-285750">
              <a:lnSpc>
                <a:spcPct val="150000"/>
              </a:lnSpc>
              <a:buClr>
                <a:srgbClr val="9E0000"/>
              </a:buClr>
              <a:buSzPct val="135000"/>
              <a:buFont typeface="Wingdings" panose="05000000000000000000" pitchFamily="2" charset="2"/>
              <a:buChar char=""/>
            </a:pPr>
            <a:r>
              <a:rPr lang="he-IL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מידת האתגר</a:t>
            </a:r>
          </a:p>
          <a:p>
            <a:pPr marL="285750" indent="-285750">
              <a:lnSpc>
                <a:spcPct val="150000"/>
              </a:lnSpc>
              <a:buClr>
                <a:srgbClr val="9E0000"/>
              </a:buClr>
              <a:buSzPct val="135000"/>
              <a:buFont typeface="Wingdings" panose="05000000000000000000" pitchFamily="2" charset="2"/>
              <a:buChar char=""/>
            </a:pPr>
            <a:r>
              <a:rPr lang="he-IL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קירבה לבית</a:t>
            </a:r>
          </a:p>
          <a:p>
            <a:pPr marL="285750" indent="-285750">
              <a:lnSpc>
                <a:spcPct val="150000"/>
              </a:lnSpc>
              <a:buClr>
                <a:srgbClr val="9E0000"/>
              </a:buClr>
              <a:buSzPct val="135000"/>
              <a:buFont typeface="Wingdings" panose="05000000000000000000" pitchFamily="2" charset="2"/>
              <a:buChar char=""/>
            </a:pPr>
            <a:r>
              <a:rPr lang="he-IL" b="1" dirty="0" smtClean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אפשרות ליצירתיות</a:t>
            </a:r>
            <a:r>
              <a:rPr lang="he-IL" b="1" dirty="0" smtClean="0">
                <a:solidFill>
                  <a:srgbClr val="0000B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sz="1600" b="1" dirty="0" smtClean="0">
                <a:solidFill>
                  <a:srgbClr val="0000B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                      </a:t>
            </a:r>
            <a:endParaRPr lang="he-IL" sz="1600" b="1" dirty="0">
              <a:solidFill>
                <a:srgbClr val="0000B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34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encrypted-tbn2.gstatic.com/images?q=tbn:ANd9GcQxOEwG3DwtyFxPRtwyfAKpNS2xJviLr--YuzU2oWZBmsJzrNG_r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77" y="1988839"/>
            <a:ext cx="1973153" cy="2674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5796136" y="1237402"/>
            <a:ext cx="2952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0"/>
                </a:solidFill>
              </a:rPr>
              <a:t>דמויות בעלות מאפיינים שונים ומורכבים 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0"/>
                </a:solidFill>
              </a:rPr>
              <a:t>לכל דמות אישיות</a:t>
            </a:r>
            <a:r>
              <a:rPr lang="he-IL" sz="2000" b="1" dirty="0">
                <a:solidFill>
                  <a:srgbClr val="0000B0"/>
                </a:solidFill>
              </a:rPr>
              <a:t> </a:t>
            </a:r>
            <a:r>
              <a:rPr lang="he-IL" sz="2000" b="1" dirty="0" smtClean="0">
                <a:solidFill>
                  <a:srgbClr val="0000B0"/>
                </a:solidFill>
              </a:rPr>
              <a:t>כישורים המאפיינים בני נוער בעלי יכולות, כישורים וצרכים.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0"/>
                </a:solidFill>
              </a:rPr>
              <a:t>(ביצועיסט, חקרני, אמנותי, חברותי, יזמי </a:t>
            </a:r>
            <a:r>
              <a:rPr lang="he-IL" sz="2000" b="1" dirty="0" err="1" smtClean="0">
                <a:solidFill>
                  <a:srgbClr val="0000B0"/>
                </a:solidFill>
              </a:rPr>
              <a:t>ומינהלי</a:t>
            </a:r>
            <a:r>
              <a:rPr lang="he-IL" sz="2000" b="1" dirty="0" smtClean="0">
                <a:solidFill>
                  <a:srgbClr val="0000B0"/>
                </a:solidFill>
              </a:rPr>
              <a:t>)</a:t>
            </a:r>
            <a:endParaRPr lang="en-US" b="1" dirty="0"/>
          </a:p>
        </p:txBody>
      </p:sp>
      <p:sp>
        <p:nvSpPr>
          <p:cNvPr id="2" name="מלבן 1"/>
          <p:cNvSpPr/>
          <p:nvPr/>
        </p:nvSpPr>
        <p:spPr>
          <a:xfrm>
            <a:off x="828318" y="5157192"/>
            <a:ext cx="7344816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n w="11430"/>
                <a:solidFill>
                  <a:srgbClr val="0000B0"/>
                </a:solidFill>
              </a:rPr>
              <a:t>יצירת הדדיות ואיזון בין שביעות הרצון של </a:t>
            </a:r>
            <a:r>
              <a:rPr lang="he-IL" sz="2400" b="1" dirty="0" smtClean="0">
                <a:ln w="11430"/>
                <a:solidFill>
                  <a:srgbClr val="0000B0"/>
                </a:solidFill>
              </a:rPr>
              <a:t>בני הנוער היזמים ושל מושאי היוזמה</a:t>
            </a:r>
            <a:endParaRPr lang="he-IL" sz="2400" b="1" dirty="0">
              <a:ln w="11430"/>
              <a:solidFill>
                <a:srgbClr val="0000B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1520" y="1237402"/>
            <a:ext cx="302433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 smtClean="0">
                <a:solidFill>
                  <a:srgbClr val="0000B0"/>
                </a:solidFill>
              </a:rPr>
              <a:t>לכל יוזמה או פעילות, יש צורך בבני נוער בעלי מאפיינים ו"דרישות </a:t>
            </a:r>
            <a:r>
              <a:rPr lang="he-IL" sz="2000" b="1" dirty="0">
                <a:solidFill>
                  <a:srgbClr val="0000B0"/>
                </a:solidFill>
              </a:rPr>
              <a:t>תפקיד" </a:t>
            </a:r>
            <a:r>
              <a:rPr lang="he-IL" sz="2000" b="1" dirty="0" smtClean="0">
                <a:solidFill>
                  <a:srgbClr val="0000B0"/>
                </a:solidFill>
              </a:rPr>
              <a:t>ייחודיים, שאינם מתאימים לכל אחד. </a:t>
            </a:r>
            <a:r>
              <a:rPr lang="he-IL" sz="2000" b="1" dirty="0">
                <a:solidFill>
                  <a:srgbClr val="0000B0"/>
                </a:solidFill>
              </a:rPr>
              <a:t>(כלבייה עירונית, </a:t>
            </a:r>
            <a:r>
              <a:rPr lang="he-IL" sz="2000" b="1" dirty="0" smtClean="0">
                <a:solidFill>
                  <a:srgbClr val="0000B0"/>
                </a:solidFill>
              </a:rPr>
              <a:t>מרכז ספורט או מוסיקה, </a:t>
            </a:r>
            <a:r>
              <a:rPr lang="he-IL" sz="2000" b="1" dirty="0">
                <a:solidFill>
                  <a:srgbClr val="0000B0"/>
                </a:solidFill>
              </a:rPr>
              <a:t>מרכז </a:t>
            </a:r>
            <a:r>
              <a:rPr lang="he-IL" sz="2000" b="1" dirty="0" smtClean="0">
                <a:solidFill>
                  <a:srgbClr val="0000B0"/>
                </a:solidFill>
              </a:rPr>
              <a:t>קליטה לעולים</a:t>
            </a:r>
            <a:r>
              <a:rPr lang="he-IL" sz="2000" b="1" dirty="0">
                <a:solidFill>
                  <a:srgbClr val="0000B0"/>
                </a:solidFill>
              </a:rPr>
              <a:t>...)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256051" y="357431"/>
            <a:ext cx="85924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28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הקשר בין מאפיינים אישיים למקום שבו מתבצעת </a:t>
            </a:r>
            <a:r>
              <a:rPr lang="he-IL" sz="28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ההתנסות</a:t>
            </a:r>
            <a:endParaRPr lang="he-IL" sz="2800" b="1" cap="none" spc="0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3692110" y="1988839"/>
            <a:ext cx="1902934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3789869" y="106510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תרגיל התאמה</a:t>
            </a:r>
            <a:endParaRPr lang="he-IL" dirty="0"/>
          </a:p>
        </p:txBody>
      </p:sp>
      <p:cxnSp>
        <p:nvCxnSpPr>
          <p:cNvPr id="6" name="מחבר חץ ישר 5"/>
          <p:cNvCxnSpPr/>
          <p:nvPr/>
        </p:nvCxnSpPr>
        <p:spPr>
          <a:xfrm flipH="1">
            <a:off x="496903" y="6492244"/>
            <a:ext cx="6480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6492244"/>
            <a:ext cx="13681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התרגיל בעמוד הבא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5863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57835"/>
              </p:ext>
            </p:extLst>
          </p:nvPr>
        </p:nvGraphicFramePr>
        <p:xfrm>
          <a:off x="467544" y="1132564"/>
          <a:ext cx="8229600" cy="391045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8229600"/>
              </a:tblGrid>
              <a:tr h="1066487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מנהל הכלבייה במחלקה הווטרינרית בעירייה –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זקוק לעזרה של מתנדבים לצורך תחזוקת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תאי הכלבים העזובים, המגיעים למכלאה של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היישוב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he-IL" sz="2000" dirty="0" err="1">
                          <a:solidFill>
                            <a:srgbClr val="0000FF"/>
                          </a:solidFill>
                          <a:effectLst/>
                        </a:rPr>
                        <a:t>נקיון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 התאים, האכלה </a:t>
                      </a:r>
                      <a:r>
                        <a:rPr lang="he-IL" sz="2000" dirty="0" err="1">
                          <a:solidFill>
                            <a:srgbClr val="0000FF"/>
                          </a:solidFill>
                          <a:effectLst/>
                        </a:rPr>
                        <a:t>ונקיון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 הכלבים).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876" marR="5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10991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מנהלת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של "בית הילדים" (מועדון שמיועד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לילדי העולים החדשים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) זקוקה 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למתנדבים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שיסייעו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לילדי המועדון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בהכנת שעורי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הבית.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876" marR="5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1066487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בשל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עומס העבודה השוטפת בניהול הרישום והמעקב אחר שיבוצי המתנדבים, </a:t>
                      </a: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מנהלת מרכז המתנדבים במושב, זקוקה לעזרה בעבודות </a:t>
                      </a:r>
                      <a:r>
                        <a:rPr lang="he-IL" sz="2000" dirty="0">
                          <a:solidFill>
                            <a:srgbClr val="0000FF"/>
                          </a:solidFill>
                          <a:effectLst/>
                        </a:rPr>
                        <a:t>המשרד.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876" marR="5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1066487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solidFill>
                            <a:srgbClr val="0000FF"/>
                          </a:solidFill>
                          <a:effectLst/>
                        </a:rPr>
                        <a:t>בשיחה עם הרב של בית הכנסת ביישוב, עלה הצורך לחזק את הזהות היהודית של בני הנוער. לשם כך הרב</a:t>
                      </a:r>
                      <a:r>
                        <a:rPr lang="he-IL" sz="20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מעוניין במתנדבים שיסייעו לו לארגן קבלת שבת המונית (שירה ונגינה) בימי שישי אחר הצהרים בתחילת כל חודש.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876" marR="5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מלבן 3"/>
          <p:cNvSpPr/>
          <p:nvPr/>
        </p:nvSpPr>
        <p:spPr>
          <a:xfrm>
            <a:off x="1915880" y="5301208"/>
            <a:ext cx="6776948" cy="132343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2000" b="1" dirty="0">
                <a:solidFill>
                  <a:srgbClr val="C00000"/>
                </a:solidFill>
              </a:rPr>
              <a:t>דוד, נער אופטימי, אנרגטי, </a:t>
            </a:r>
            <a:r>
              <a:rPr lang="he-IL" sz="2000" b="1" dirty="0" smtClean="0">
                <a:solidFill>
                  <a:srgbClr val="C00000"/>
                </a:solidFill>
              </a:rPr>
              <a:t>אחראי וחברותי. מתעניין בפוליטיקה. מאד </a:t>
            </a:r>
            <a:r>
              <a:rPr lang="he-IL" sz="2000" b="1" dirty="0">
                <a:solidFill>
                  <a:srgbClr val="C00000"/>
                </a:solidFill>
              </a:rPr>
              <a:t>דומיננטי בקרב </a:t>
            </a:r>
            <a:r>
              <a:rPr lang="he-IL" sz="2000" b="1" dirty="0" smtClean="0">
                <a:solidFill>
                  <a:srgbClr val="C00000"/>
                </a:solidFill>
              </a:rPr>
              <a:t>חבריו. דוד </a:t>
            </a:r>
            <a:r>
              <a:rPr lang="he-IL" sz="2000" b="1" dirty="0">
                <a:solidFill>
                  <a:srgbClr val="C00000"/>
                </a:solidFill>
              </a:rPr>
              <a:t>ייצג את ביה"ס </a:t>
            </a:r>
            <a:r>
              <a:rPr lang="he-IL" sz="2000" b="1" dirty="0" smtClean="0">
                <a:solidFill>
                  <a:srgbClr val="C00000"/>
                </a:solidFill>
              </a:rPr>
              <a:t>שלו במשלחת </a:t>
            </a:r>
            <a:r>
              <a:rPr lang="he-IL" sz="2000" b="1" dirty="0">
                <a:solidFill>
                  <a:srgbClr val="C00000"/>
                </a:solidFill>
              </a:rPr>
              <a:t>"זרעים של שלום", </a:t>
            </a:r>
            <a:r>
              <a:rPr lang="he-IL" sz="2000" b="1" dirty="0" smtClean="0">
                <a:solidFill>
                  <a:srgbClr val="C00000"/>
                </a:solidFill>
              </a:rPr>
              <a:t>שיצאה </a:t>
            </a:r>
            <a:r>
              <a:rPr lang="he-IL" sz="2000" b="1" dirty="0">
                <a:solidFill>
                  <a:srgbClr val="C00000"/>
                </a:solidFill>
              </a:rPr>
              <a:t>לארה"ב למשך שלושה </a:t>
            </a:r>
            <a:r>
              <a:rPr lang="he-IL" sz="2000" b="1" dirty="0" smtClean="0">
                <a:solidFill>
                  <a:srgbClr val="C00000"/>
                </a:solidFill>
              </a:rPr>
              <a:t>שבועות</a:t>
            </a:r>
            <a:r>
              <a:rPr lang="he-IL" sz="20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he-IL" sz="2000" b="1" dirty="0" smtClean="0">
                <a:solidFill>
                  <a:srgbClr val="C00000"/>
                </a:solidFill>
              </a:rPr>
              <a:t>האם ובאיזו מסגרת יבחר?</a:t>
            </a:r>
            <a:endParaRPr lang="he-IL" sz="2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saloona.co.il/paamaim-ima/files/2013/06/sbvl8haq150c3zq54z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766">
            <a:off x="503761" y="548173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283201" y="620688"/>
            <a:ext cx="8691803" cy="425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>
              <a:lnSpc>
                <a:spcPts val="2560"/>
              </a:lnSpc>
            </a:pPr>
            <a:r>
              <a:rPr lang="he-IL" sz="28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הקשר בין מאפיינים אישיים למקום שבו מתבצעת ההתנסות</a:t>
            </a:r>
            <a:endParaRPr lang="he-IL" sz="2800" b="1" cap="none" spc="0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473300" y="191601"/>
            <a:ext cx="4507965" cy="43582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pPr algn="ctr">
              <a:lnSpc>
                <a:spcPts val="2560"/>
              </a:lnSpc>
            </a:pPr>
            <a:r>
              <a:rPr lang="he-IL" sz="3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האדם הנכון במקום הנכון?</a:t>
            </a:r>
          </a:p>
        </p:txBody>
      </p:sp>
    </p:spTree>
    <p:extLst>
      <p:ext uri="{BB962C8B-B14F-4D97-AF65-F5344CB8AC3E}">
        <p14:creationId xmlns:p14="http://schemas.microsoft.com/office/powerpoint/2010/main" val="3300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4014" y="403077"/>
            <a:ext cx="8563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u="sng" dirty="0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___________</a:t>
            </a:r>
            <a:r>
              <a:rPr lang="he-IL" sz="2400" b="1" u="sng" dirty="0" err="1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איכפתומטר</a:t>
            </a:r>
            <a:r>
              <a:rPr lang="he-IL" sz="2400" b="1" u="sng" dirty="0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 </a:t>
            </a:r>
            <a:r>
              <a:rPr lang="he-IL" sz="2400" b="1" u="sng" dirty="0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- רמת תחומי העניין ב</a:t>
            </a:r>
            <a:r>
              <a:rPr lang="he-IL" sz="2400" b="1" u="sng" dirty="0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...____________</a:t>
            </a:r>
            <a:endParaRPr lang="en-US" sz="2400" dirty="0">
              <a:ln>
                <a:solidFill>
                  <a:srgbClr val="0000A2"/>
                </a:solidFill>
              </a:ln>
              <a:solidFill>
                <a:srgbClr val="0000A2"/>
              </a:solidFill>
              <a:latin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19162"/>
              </p:ext>
            </p:extLst>
          </p:nvPr>
        </p:nvGraphicFramePr>
        <p:xfrm>
          <a:off x="467544" y="764704"/>
          <a:ext cx="8208913" cy="166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691"/>
                <a:gridCol w="1014455"/>
                <a:gridCol w="1123025"/>
                <a:gridCol w="1084075"/>
                <a:gridCol w="976203"/>
                <a:gridCol w="2997464"/>
              </a:tblGrid>
              <a:tr h="831349"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לא קורא 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לא מתעניין/ת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כתבות מסוג זה אינן מעניינות אותי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בנושאים מסוג זה  אני קורא רק כותרות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תכנים מסוג זה מושכים את תשומת ליבי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אני מתעניין/ת וקורא/ת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FF"/>
                          </a:solidFill>
                          <a:effectLst/>
                        </a:rPr>
                        <a:t>תכנים מסוג זה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solidFill>
                            <a:srgbClr val="0000FF"/>
                          </a:solidFill>
                          <a:effectLst/>
                        </a:rPr>
                        <a:t>כותרות שנאספו מתוך עיתוני הבוקר במשך שבוע ימים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6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900" b="1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900" b="1" dirty="0"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33694" marR="336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467544" y="2564904"/>
            <a:ext cx="8301752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1900" b="1" dirty="0">
                <a:solidFill>
                  <a:srgbClr val="0000A2"/>
                </a:solidFill>
              </a:rPr>
              <a:t>מתוך </a:t>
            </a:r>
            <a:r>
              <a:rPr lang="he-IL" sz="1900" b="1" dirty="0" smtClean="0">
                <a:solidFill>
                  <a:srgbClr val="0000A2"/>
                </a:solidFill>
              </a:rPr>
              <a:t>דו"ח </a:t>
            </a:r>
            <a:r>
              <a:rPr lang="he-IL" sz="1900" b="1" dirty="0">
                <a:solidFill>
                  <a:srgbClr val="0000A2"/>
                </a:solidFill>
              </a:rPr>
              <a:t>שפורסם השבוע, ע"י עמותת "כתף אל כתף", עולה </a:t>
            </a:r>
            <a:r>
              <a:rPr lang="he-IL" sz="1900" b="1" dirty="0" smtClean="0">
                <a:solidFill>
                  <a:srgbClr val="0000A2"/>
                </a:solidFill>
              </a:rPr>
              <a:t>ש % 40 מהמשפחות </a:t>
            </a:r>
            <a:r>
              <a:rPr lang="he-IL" sz="1900" b="1" dirty="0">
                <a:solidFill>
                  <a:srgbClr val="0000A2"/>
                </a:solidFill>
              </a:rPr>
              <a:t>בישראל נמצאות מתחת לקו העוני. </a:t>
            </a:r>
            <a:r>
              <a:rPr lang="he-IL" sz="1900" b="1" dirty="0" smtClean="0">
                <a:solidFill>
                  <a:srgbClr val="0000A2"/>
                </a:solidFill>
              </a:rPr>
              <a:t>רוב המשפחות </a:t>
            </a:r>
            <a:r>
              <a:rPr lang="he-IL" sz="1900" b="1" dirty="0">
                <a:solidFill>
                  <a:srgbClr val="0000A2"/>
                </a:solidFill>
              </a:rPr>
              <a:t>הן חד הוריות</a:t>
            </a:r>
            <a:r>
              <a:rPr lang="he-IL" sz="1900" b="1" dirty="0" smtClean="0">
                <a:solidFill>
                  <a:srgbClr val="0000A2"/>
                </a:solidFill>
              </a:rPr>
              <a:t>...</a:t>
            </a:r>
          </a:p>
          <a:p>
            <a:pPr marL="180975" indent="-180975" algn="just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1900" b="1" dirty="0">
                <a:solidFill>
                  <a:srgbClr val="0000FF"/>
                </a:solidFill>
              </a:rPr>
              <a:t>במשחק הכדורגל שנערך באצטדיון טדי בירושלים, שוב נשמעו קריאות גזעניות מהיציע של אוהדי ביתר... </a:t>
            </a:r>
            <a:endParaRPr lang="he-IL" sz="1900" b="1" dirty="0" smtClean="0">
              <a:solidFill>
                <a:srgbClr val="0000FF"/>
              </a:solidFill>
            </a:endParaRPr>
          </a:p>
          <a:p>
            <a:pPr marL="180975" indent="-180975" algn="just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1900" b="1" dirty="0">
                <a:solidFill>
                  <a:srgbClr val="0000A2"/>
                </a:solidFill>
              </a:rPr>
              <a:t>במועדון ביפו נדקר נער. הנער נדקר לאחר שניסה להעיר לקבוצת נערים שפנתה לחברתו בגסות ובקללות</a:t>
            </a:r>
            <a:r>
              <a:rPr lang="he-IL" sz="1900" b="1" dirty="0" smtClean="0">
                <a:solidFill>
                  <a:srgbClr val="0000A2"/>
                </a:solidFill>
              </a:rPr>
              <a:t>...</a:t>
            </a:r>
          </a:p>
          <a:p>
            <a:pPr marL="180975" indent="-180975" algn="just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1900" b="1" dirty="0">
                <a:solidFill>
                  <a:srgbClr val="0000FF"/>
                </a:solidFill>
              </a:rPr>
              <a:t>בתאונות הדרכים החודש נהרגו </a:t>
            </a:r>
            <a:r>
              <a:rPr lang="he-IL" sz="1900" b="1" dirty="0" smtClean="0">
                <a:solidFill>
                  <a:srgbClr val="0000FF"/>
                </a:solidFill>
              </a:rPr>
              <a:t>3 צעירים שנהגו על אופנועים באופן לא אחראי ומסוכן בירידה לים המלח.</a:t>
            </a:r>
          </a:p>
          <a:p>
            <a:pPr marL="180975" indent="-180975" algn="just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1900" b="1" dirty="0" smtClean="0">
                <a:solidFill>
                  <a:srgbClr val="0000A2"/>
                </a:solidFill>
              </a:rPr>
              <a:t>קבוצת </a:t>
            </a:r>
            <a:r>
              <a:rPr lang="he-IL" sz="1900" b="1" dirty="0">
                <a:solidFill>
                  <a:srgbClr val="0000A2"/>
                </a:solidFill>
              </a:rPr>
              <a:t>בני נוער איתרה נערה </a:t>
            </a:r>
            <a:r>
              <a:rPr lang="he-IL" sz="1900" b="1" dirty="0" smtClean="0">
                <a:solidFill>
                  <a:srgbClr val="0000A2"/>
                </a:solidFill>
              </a:rPr>
              <a:t>שאיימה להתאבד, בשל </a:t>
            </a:r>
            <a:r>
              <a:rPr lang="he-IL" sz="1900" b="1" dirty="0">
                <a:solidFill>
                  <a:srgbClr val="0000A2"/>
                </a:solidFill>
              </a:rPr>
              <a:t>חרם שהטילו </a:t>
            </a:r>
            <a:r>
              <a:rPr lang="he-IL" sz="1900" b="1" dirty="0" smtClean="0">
                <a:solidFill>
                  <a:srgbClr val="0000A2"/>
                </a:solidFill>
              </a:rPr>
              <a:t>עליה, </a:t>
            </a:r>
            <a:r>
              <a:rPr lang="he-IL" sz="1900" b="1" dirty="0">
                <a:solidFill>
                  <a:srgbClr val="0000A2"/>
                </a:solidFill>
              </a:rPr>
              <a:t>כל חבריה והשמיצו אותה </a:t>
            </a:r>
            <a:r>
              <a:rPr lang="he-IL" sz="1900" b="1" dirty="0" err="1">
                <a:solidFill>
                  <a:srgbClr val="0000A2"/>
                </a:solidFill>
              </a:rPr>
              <a:t>בפייסבוק</a:t>
            </a:r>
            <a:r>
              <a:rPr lang="he-IL" sz="1900" b="1" dirty="0" smtClean="0">
                <a:solidFill>
                  <a:srgbClr val="0000A2"/>
                </a:solidFill>
              </a:rPr>
              <a:t>...</a:t>
            </a:r>
          </a:p>
          <a:p>
            <a:pPr marL="180975" indent="-180975" algn="just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1900" b="1" dirty="0">
                <a:solidFill>
                  <a:srgbClr val="0000FF"/>
                </a:solidFill>
              </a:rPr>
              <a:t>מאות השתתפו בהפגנה של בני העדה האתיופית, שנערכה בירושלים, נגד תופעות הגזענות של המשטרה נגד צעירים בני העדה</a:t>
            </a:r>
            <a:r>
              <a:rPr lang="he-IL" sz="1900" b="1" dirty="0" smtClean="0">
                <a:solidFill>
                  <a:srgbClr val="0000FF"/>
                </a:solidFill>
              </a:rPr>
              <a:t>...</a:t>
            </a:r>
            <a:endParaRPr lang="he-IL" sz="1900" b="1" dirty="0">
              <a:solidFill>
                <a:srgbClr val="0000FF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315982" y="0"/>
            <a:ext cx="282801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r>
              <a:rPr lang="he-IL" sz="2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איתור תחומי עניין </a:t>
            </a:r>
          </a:p>
        </p:txBody>
      </p:sp>
      <p:cxnSp>
        <p:nvCxnSpPr>
          <p:cNvPr id="7" name="מחבר חץ ישר 6"/>
          <p:cNvCxnSpPr/>
          <p:nvPr/>
        </p:nvCxnSpPr>
        <p:spPr>
          <a:xfrm>
            <a:off x="7164288" y="1700808"/>
            <a:ext cx="0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5" y="1246396"/>
            <a:ext cx="7992888" cy="461151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100" b="1" dirty="0">
                <a:solidFill>
                  <a:srgbClr val="0000FF"/>
                </a:solidFill>
              </a:rPr>
              <a:t>איך באה לידי ביטוי ההתעניינות בנושא שאתם סימנתם כמתעניינים בו?</a:t>
            </a:r>
            <a:endParaRPr lang="en-US" sz="2100" b="1" dirty="0">
              <a:solidFill>
                <a:srgbClr val="0000FF"/>
              </a:solidFill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100" b="1" dirty="0" smtClean="0">
                <a:solidFill>
                  <a:srgbClr val="0000FF"/>
                </a:solidFill>
              </a:rPr>
              <a:t>איזה </a:t>
            </a:r>
            <a:r>
              <a:rPr lang="he-IL" sz="2100" b="1" dirty="0">
                <a:solidFill>
                  <a:srgbClr val="0000FF"/>
                </a:solidFill>
              </a:rPr>
              <a:t>מתוך הנושאים שאתם מתעניינים בהם יותר </a:t>
            </a:r>
            <a:r>
              <a:rPr lang="he-IL" sz="2100" b="1" dirty="0" err="1">
                <a:solidFill>
                  <a:srgbClr val="0000FF"/>
                </a:solidFill>
              </a:rPr>
              <a:t>מבאחרים</a:t>
            </a:r>
            <a:r>
              <a:rPr lang="he-IL" sz="2100" b="1" dirty="0">
                <a:solidFill>
                  <a:srgbClr val="0000FF"/>
                </a:solidFill>
              </a:rPr>
              <a:t>, עוסקים ישירות בבני נוער, ואיזה בסוגיות חברתיות רחבות יותר? מדוע? איך זה בא לידי ביטוי?</a:t>
            </a:r>
            <a:endParaRPr lang="en-US" sz="2100" b="1" dirty="0">
              <a:solidFill>
                <a:srgbClr val="0000FF"/>
              </a:solidFill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100" b="1" dirty="0">
                <a:solidFill>
                  <a:srgbClr val="0000FF"/>
                </a:solidFill>
              </a:rPr>
              <a:t>מה גורם לנושא להיות, לא מעניין? האם זה מעיד על מידת החשיבות שלו בעינכם? למי הוא צריך להיות חשוב?</a:t>
            </a:r>
            <a:endParaRPr lang="en-US" sz="2100" b="1" dirty="0">
              <a:solidFill>
                <a:srgbClr val="0000FF"/>
              </a:solidFill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100" b="1" dirty="0" smtClean="0">
                <a:solidFill>
                  <a:srgbClr val="0000FF"/>
                </a:solidFill>
              </a:rPr>
              <a:t>איזה </a:t>
            </a:r>
            <a:r>
              <a:rPr lang="he-IL" sz="2100" b="1" dirty="0">
                <a:solidFill>
                  <a:srgbClr val="0000FF"/>
                </a:solidFill>
              </a:rPr>
              <a:t>ערכים מייצגים הנושאים שבחרתם בעדיפות גבוהה ואיזה ערכים מייצגים הנושאים שנבחרו בעדיפות נמוכה?</a:t>
            </a:r>
            <a:endParaRPr lang="en-US" sz="2100" b="1" dirty="0">
              <a:solidFill>
                <a:srgbClr val="0000FF"/>
              </a:solidFill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100" b="1" dirty="0">
                <a:solidFill>
                  <a:srgbClr val="0000FF"/>
                </a:solidFill>
              </a:rPr>
              <a:t>האם </a:t>
            </a:r>
            <a:r>
              <a:rPr lang="he-IL" sz="2100" b="1" dirty="0" smtClean="0">
                <a:solidFill>
                  <a:srgbClr val="0000FF"/>
                </a:solidFill>
              </a:rPr>
              <a:t>ההעדפה שלכם </a:t>
            </a:r>
            <a:r>
              <a:rPr lang="he-IL" sz="2100" b="1" dirty="0">
                <a:solidFill>
                  <a:srgbClr val="0000FF"/>
                </a:solidFill>
              </a:rPr>
              <a:t>מייצגים, לדעתכם, את כלל בני הנוער?</a:t>
            </a:r>
            <a:endParaRPr lang="en-US" sz="2100" b="1" dirty="0">
              <a:solidFill>
                <a:srgbClr val="0000FF"/>
              </a:solidFill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e-IL" sz="2100" b="1" dirty="0">
                <a:solidFill>
                  <a:srgbClr val="0000FF"/>
                </a:solidFill>
              </a:rPr>
              <a:t>איזו השפעה תהיה </a:t>
            </a:r>
            <a:r>
              <a:rPr lang="he-IL" sz="2100" b="1" dirty="0" smtClean="0">
                <a:solidFill>
                  <a:srgbClr val="0000FF"/>
                </a:solidFill>
              </a:rPr>
              <a:t>לתכנון היוזמה </a:t>
            </a:r>
            <a:r>
              <a:rPr lang="he-IL" sz="2100" b="1" dirty="0">
                <a:solidFill>
                  <a:srgbClr val="0000FF"/>
                </a:solidFill>
              </a:rPr>
              <a:t>שלכם, לאור תמונת תחומי ההתעניינות שהתקבלה? </a:t>
            </a:r>
            <a:endParaRPr lang="he-IL" sz="2100" dirty="0">
              <a:solidFill>
                <a:srgbClr val="0000FF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20549" y="509474"/>
            <a:ext cx="445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u="sng" dirty="0" err="1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איכפתומטר</a:t>
            </a:r>
            <a:r>
              <a:rPr lang="he-IL" sz="2800" b="1" u="sng" dirty="0" smtClean="0">
                <a:ln>
                  <a:solidFill>
                    <a:srgbClr val="0000A2"/>
                  </a:solidFill>
                </a:ln>
                <a:solidFill>
                  <a:srgbClr val="0000A2"/>
                </a:solidFill>
                <a:latin typeface="David" panose="020E0502060401010101" pitchFamily="34" charset="-79"/>
              </a:rPr>
              <a:t> – ניתוח ומשמעות</a:t>
            </a:r>
            <a:endParaRPr lang="en-US" sz="2800" dirty="0">
              <a:ln>
                <a:solidFill>
                  <a:srgbClr val="0000A2"/>
                </a:solidFill>
              </a:ln>
              <a:solidFill>
                <a:srgbClr val="0000A2"/>
              </a:solidFill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406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9" y="1268760"/>
            <a:ext cx="8300669" cy="29323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שיקולי הדעת המשפיעים על בני הנוער היזמים (חברים, אתגר...)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קשר בין מאפיינים אישיים למקומות שבהם נדרשת הפעילות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400" b="1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איכפתומטר</a:t>
            </a: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– תחומי עניין</a:t>
            </a:r>
          </a:p>
          <a:p>
            <a:pPr>
              <a:lnSpc>
                <a:spcPct val="200000"/>
              </a:lnSpc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endParaRPr lang="he-IL" sz="24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263063" y="620688"/>
            <a:ext cx="2863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הפעילויות שהוצגו:</a:t>
            </a:r>
            <a:endParaRPr lang="he-IL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646766" cy="161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8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80509" y="188640"/>
            <a:ext cx="6327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40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איך נזהה סימנים של הצלחה?</a:t>
            </a:r>
            <a:endParaRPr lang="he-IL" sz="32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11560" y="836712"/>
            <a:ext cx="7884368" cy="538609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האם </a:t>
            </a:r>
            <a:r>
              <a:rPr lang="he-IL" sz="2400" b="1" dirty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הגדרת </a:t>
            </a: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המושג "הצלחה" </a:t>
            </a:r>
            <a:r>
              <a:rPr lang="he-IL" sz="2400" b="1" dirty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כפי </a:t>
            </a: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שבני הנוער היזמים </a:t>
            </a:r>
            <a:r>
              <a:rPr lang="he-IL" sz="2400" b="1" dirty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מגדירים </a:t>
            </a: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אותו, זהה למה שבית הספר מגדיר כהצלחה? או הגורמים המובילים ברשות מגדירים כהצלחה?</a:t>
            </a:r>
            <a:endParaRPr lang="he-IL" sz="2400" b="1" dirty="0">
              <a:ln w="11430">
                <a:solidFill>
                  <a:srgbClr val="0000FF"/>
                </a:solidFill>
              </a:ln>
              <a:solidFill>
                <a:srgbClr val="00008E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היוזמה במבחן המציאות : האם </a:t>
            </a:r>
            <a:r>
              <a:rPr lang="he-IL" sz="2400" b="1" dirty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הפעילות מובילה </a:t>
            </a: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לשינויים המצופים כפי שהוגדרו בעת  התכנון? (צורך בקביעת מדדי הצלחה)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he-IL" sz="2400" b="1" dirty="0" smtClean="0">
                <a:ln w="11430">
                  <a:solidFill>
                    <a:srgbClr val="0000FF"/>
                  </a:solidFill>
                </a:ln>
                <a:solidFill>
                  <a:srgbClr val="00008E"/>
                </a:solidFill>
              </a:rPr>
              <a:t>באיזו מידה וכיצד ההצלחה בביצוע היוזמה בקנה מידה קבוצתי - בית ספרי, יכולה להוות מודל להרחבה במעגלים נוספים?</a:t>
            </a:r>
            <a:endParaRPr lang="he-IL" sz="2400" b="1" dirty="0">
              <a:ln w="11430">
                <a:solidFill>
                  <a:srgbClr val="0000FF"/>
                </a:solidFill>
              </a:ln>
              <a:solidFill>
                <a:srgbClr val="00008E"/>
              </a:solidFill>
            </a:endParaRPr>
          </a:p>
        </p:txBody>
      </p:sp>
      <p:pic>
        <p:nvPicPr>
          <p:cNvPr id="2050" name="Picture 2" descr="https://encrypted-tbn3.gstatic.com/images?q=tbn:ANd9GcTNluzo6zwkITT8j7nKUe3VfPo_y4meQaiK--hs5i5aQRaohc5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0126">
            <a:off x="-297750" y="5326573"/>
            <a:ext cx="1818618" cy="13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223811" y="404664"/>
            <a:ext cx="6728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שלבי העבודה עם בני הנוער היזמים</a:t>
            </a:r>
            <a:endParaRPr lang="he-IL" sz="28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38024" y="1346979"/>
            <a:ext cx="78123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he-IL" sz="2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עיסוק במושג יוזמה והמקום שהוא תופס בחברת בני הנוער.</a:t>
            </a:r>
            <a:endParaRPr lang="en-US" sz="2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he-IL" sz="2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בניית הקבוצה כקבוצה בעלת מטרה משותפת - הכרות מעמיקה של חברי הקבוצה עם עצמם ועם חבריהם.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he-IL" sz="2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הקניית מיומנויות וכלים המכשירים את הקבוצה   </a:t>
            </a:r>
            <a:r>
              <a:rPr lang="he-IL" sz="2600" b="1" dirty="0" smtClean="0">
                <a:ln w="1143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(בשקף הבא)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r>
              <a:rPr lang="he-IL" sz="2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ליווי הקבוצה: בעת התכנון והביצוע הלכה למעשה     של המיזם. עידוד וחיזוק לאורך כל זמן העשייה.                                                      (עצירות ביניים לתהליכי רפלקציה ו"תחזוקה"        לאורך הדרך)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rabicPeriod"/>
            </a:pPr>
            <a:endParaRPr lang="he-IL" sz="2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 bwMode="auto">
          <a:xfrm rot="1275081">
            <a:off x="688791" y="4762545"/>
            <a:ext cx="1064039" cy="184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מחבר ישר 5"/>
          <p:cNvCxnSpPr/>
          <p:nvPr/>
        </p:nvCxnSpPr>
        <p:spPr>
          <a:xfrm>
            <a:off x="721308" y="6165304"/>
            <a:ext cx="8400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/>
          <p:cNvSpPr/>
          <p:nvPr/>
        </p:nvSpPr>
        <p:spPr>
          <a:xfrm>
            <a:off x="479927" y="1268760"/>
            <a:ext cx="8016938" cy="38625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מי אני? מה מתאים לי</a:t>
            </a: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?</a:t>
            </a:r>
          </a:p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מיומנויות (מבט עומק, יצירתיות) </a:t>
            </a:r>
          </a:p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התחברות לאחד ממרכיבי </a:t>
            </a: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"איכות חיים</a:t>
            </a: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"</a:t>
            </a:r>
          </a:p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העלאת </a:t>
            </a: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רעיונות, וקבלת החלטות</a:t>
            </a:r>
          </a:p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תכנון היוזמה</a:t>
            </a:r>
          </a:p>
          <a:p>
            <a:pPr marL="571500" indent="-5715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ביצוע, </a:t>
            </a: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התנסות בפועל</a:t>
            </a:r>
            <a:endParaRPr lang="he-IL" sz="36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89085" y="6179410"/>
            <a:ext cx="8491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algn="ctr"/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הערכה      משוב      עידוד      תמיכה       ליווי      למידה</a:t>
            </a:r>
            <a:endParaRPr lang="he-IL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2" name="מחבר חץ ישר 21"/>
          <p:cNvCxnSpPr/>
          <p:nvPr/>
        </p:nvCxnSpPr>
        <p:spPr>
          <a:xfrm>
            <a:off x="2377492" y="6165304"/>
            <a:ext cx="432048" cy="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4753756" y="6166383"/>
            <a:ext cx="432048" cy="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7058012" y="6166383"/>
            <a:ext cx="432048" cy="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קבוצה 29"/>
          <p:cNvGrpSpPr/>
          <p:nvPr/>
        </p:nvGrpSpPr>
        <p:grpSpPr>
          <a:xfrm rot="286859">
            <a:off x="1204094" y="3925853"/>
            <a:ext cx="1657589" cy="1486880"/>
            <a:chOff x="633328" y="3717032"/>
            <a:chExt cx="2108442" cy="1907956"/>
          </a:xfrm>
        </p:grpSpPr>
        <p:grpSp>
          <p:nvGrpSpPr>
            <p:cNvPr id="23" name="קבוצה 22"/>
            <p:cNvGrpSpPr/>
            <p:nvPr/>
          </p:nvGrpSpPr>
          <p:grpSpPr>
            <a:xfrm>
              <a:off x="633328" y="3861048"/>
              <a:ext cx="2108442" cy="1763940"/>
              <a:chOff x="633328" y="3861048"/>
              <a:chExt cx="2108442" cy="176394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328" y="4149079"/>
                <a:ext cx="2108442" cy="147590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4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5938" y="3861048"/>
                <a:ext cx="826834" cy="82315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מלבן 25"/>
            <p:cNvSpPr/>
            <p:nvPr/>
          </p:nvSpPr>
          <p:spPr>
            <a:xfrm>
              <a:off x="2051720" y="3861048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מלבן 27"/>
            <p:cNvSpPr/>
            <p:nvPr/>
          </p:nvSpPr>
          <p:spPr>
            <a:xfrm rot="791692">
              <a:off x="1217926" y="3717032"/>
              <a:ext cx="216024" cy="656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לבן 26"/>
            <p:cNvSpPr/>
            <p:nvPr/>
          </p:nvSpPr>
          <p:spPr>
            <a:xfrm>
              <a:off x="1259632" y="3909688"/>
              <a:ext cx="1080120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צורה חופשית 28"/>
            <p:cNvSpPr/>
            <p:nvPr/>
          </p:nvSpPr>
          <p:spPr>
            <a:xfrm>
              <a:off x="2052536" y="4392038"/>
              <a:ext cx="170234" cy="145915"/>
            </a:xfrm>
            <a:custGeom>
              <a:avLst/>
              <a:gdLst>
                <a:gd name="connsiteX0" fmla="*/ 141051 w 170234"/>
                <a:gd name="connsiteY0" fmla="*/ 19456 h 145915"/>
                <a:gd name="connsiteX1" fmla="*/ 116732 w 170234"/>
                <a:gd name="connsiteY1" fmla="*/ 9728 h 145915"/>
                <a:gd name="connsiteX2" fmla="*/ 102141 w 170234"/>
                <a:gd name="connsiteY2" fmla="*/ 0 h 145915"/>
                <a:gd name="connsiteX3" fmla="*/ 24319 w 170234"/>
                <a:gd name="connsiteY3" fmla="*/ 4864 h 145915"/>
                <a:gd name="connsiteX4" fmla="*/ 9728 w 170234"/>
                <a:gd name="connsiteY4" fmla="*/ 34047 h 145915"/>
                <a:gd name="connsiteX5" fmla="*/ 0 w 170234"/>
                <a:gd name="connsiteY5" fmla="*/ 48639 h 145915"/>
                <a:gd name="connsiteX6" fmla="*/ 4864 w 170234"/>
                <a:gd name="connsiteY6" fmla="*/ 111868 h 145915"/>
                <a:gd name="connsiteX7" fmla="*/ 53502 w 170234"/>
                <a:gd name="connsiteY7" fmla="*/ 136188 h 145915"/>
                <a:gd name="connsiteX8" fmla="*/ 82685 w 170234"/>
                <a:gd name="connsiteY8" fmla="*/ 145915 h 145915"/>
                <a:gd name="connsiteX9" fmla="*/ 107004 w 170234"/>
                <a:gd name="connsiteY9" fmla="*/ 141051 h 145915"/>
                <a:gd name="connsiteX10" fmla="*/ 136187 w 170234"/>
                <a:gd name="connsiteY10" fmla="*/ 131324 h 145915"/>
                <a:gd name="connsiteX11" fmla="*/ 155643 w 170234"/>
                <a:gd name="connsiteY11" fmla="*/ 102141 h 145915"/>
                <a:gd name="connsiteX12" fmla="*/ 170234 w 170234"/>
                <a:gd name="connsiteY12" fmla="*/ 72958 h 145915"/>
                <a:gd name="connsiteX13" fmla="*/ 165370 w 170234"/>
                <a:gd name="connsiteY13" fmla="*/ 48639 h 145915"/>
                <a:gd name="connsiteX14" fmla="*/ 160507 w 170234"/>
                <a:gd name="connsiteY14" fmla="*/ 34047 h 145915"/>
                <a:gd name="connsiteX15" fmla="*/ 131324 w 170234"/>
                <a:gd name="connsiteY15" fmla="*/ 14592 h 145915"/>
                <a:gd name="connsiteX16" fmla="*/ 141051 w 170234"/>
                <a:gd name="connsiteY16" fmla="*/ 19456 h 14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4" h="145915">
                  <a:moveTo>
                    <a:pt x="141051" y="19456"/>
                  </a:moveTo>
                  <a:cubicBezTo>
                    <a:pt x="132945" y="16213"/>
                    <a:pt x="124541" y="13633"/>
                    <a:pt x="116732" y="9728"/>
                  </a:cubicBezTo>
                  <a:cubicBezTo>
                    <a:pt x="111504" y="7114"/>
                    <a:pt x="107978" y="307"/>
                    <a:pt x="102141" y="0"/>
                  </a:cubicBezTo>
                  <a:lnTo>
                    <a:pt x="24319" y="4864"/>
                  </a:lnTo>
                  <a:cubicBezTo>
                    <a:pt x="-3564" y="46693"/>
                    <a:pt x="29870" y="-6236"/>
                    <a:pt x="9728" y="34047"/>
                  </a:cubicBezTo>
                  <a:cubicBezTo>
                    <a:pt x="7114" y="39276"/>
                    <a:pt x="3243" y="43775"/>
                    <a:pt x="0" y="48639"/>
                  </a:cubicBezTo>
                  <a:cubicBezTo>
                    <a:pt x="1621" y="69715"/>
                    <a:pt x="-3185" y="92322"/>
                    <a:pt x="4864" y="111868"/>
                  </a:cubicBezTo>
                  <a:cubicBezTo>
                    <a:pt x="12114" y="129476"/>
                    <a:pt x="38425" y="131665"/>
                    <a:pt x="53502" y="136188"/>
                  </a:cubicBezTo>
                  <a:cubicBezTo>
                    <a:pt x="63323" y="139134"/>
                    <a:pt x="82685" y="145915"/>
                    <a:pt x="82685" y="145915"/>
                  </a:cubicBezTo>
                  <a:cubicBezTo>
                    <a:pt x="90791" y="144294"/>
                    <a:pt x="99028" y="143226"/>
                    <a:pt x="107004" y="141051"/>
                  </a:cubicBezTo>
                  <a:cubicBezTo>
                    <a:pt x="116897" y="138353"/>
                    <a:pt x="136187" y="131324"/>
                    <a:pt x="136187" y="131324"/>
                  </a:cubicBezTo>
                  <a:cubicBezTo>
                    <a:pt x="142672" y="121596"/>
                    <a:pt x="151946" y="113232"/>
                    <a:pt x="155643" y="102141"/>
                  </a:cubicBezTo>
                  <a:cubicBezTo>
                    <a:pt x="162355" y="82004"/>
                    <a:pt x="157663" y="91815"/>
                    <a:pt x="170234" y="72958"/>
                  </a:cubicBezTo>
                  <a:cubicBezTo>
                    <a:pt x="168613" y="64852"/>
                    <a:pt x="167375" y="56659"/>
                    <a:pt x="165370" y="48639"/>
                  </a:cubicBezTo>
                  <a:cubicBezTo>
                    <a:pt x="164127" y="43665"/>
                    <a:pt x="164132" y="37672"/>
                    <a:pt x="160507" y="34047"/>
                  </a:cubicBezTo>
                  <a:cubicBezTo>
                    <a:pt x="152240" y="25780"/>
                    <a:pt x="131324" y="14592"/>
                    <a:pt x="131324" y="14592"/>
                  </a:cubicBezTo>
                  <a:lnTo>
                    <a:pt x="141051" y="194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לבן 1"/>
          <p:cNvSpPr/>
          <p:nvPr/>
        </p:nvSpPr>
        <p:spPr>
          <a:xfrm rot="16200000">
            <a:off x="-299470" y="5705761"/>
            <a:ext cx="1456781" cy="7916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700"/>
              </a:lnSpc>
            </a:pPr>
            <a:r>
              <a:rPr lang="he-IL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הגורם</a:t>
            </a:r>
          </a:p>
          <a:p>
            <a:pPr algn="ctr">
              <a:lnSpc>
                <a:spcPts val="2700"/>
              </a:lnSpc>
            </a:pPr>
            <a:r>
              <a:rPr lang="he-IL" sz="3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המלווה</a:t>
            </a:r>
            <a:endParaRPr lang="he-IL" sz="32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23635" y="468044"/>
            <a:ext cx="8449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שלבי העבודה המעשית עם בני הנוער היזמים</a:t>
            </a:r>
            <a:endParaRPr lang="he-IL" sz="28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67544" y="450756"/>
            <a:ext cx="7920880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algn="ctr"/>
            <a:r>
              <a:rPr lang="he-IL" sz="2400" b="1" u="sng" dirty="0" smtClean="0">
                <a:ln w="11430">
                  <a:solidFill>
                    <a:srgbClr val="0000FF"/>
                  </a:solidFill>
                </a:ln>
                <a:solidFill>
                  <a:srgbClr val="0000A2"/>
                </a:solidFill>
              </a:rPr>
              <a:t>תהליך </a:t>
            </a:r>
            <a:r>
              <a:rPr lang="he-IL" sz="2400" b="1" u="sng" dirty="0">
                <a:ln w="11430">
                  <a:solidFill>
                    <a:srgbClr val="0000FF"/>
                  </a:solidFill>
                </a:ln>
                <a:solidFill>
                  <a:srgbClr val="0000A2"/>
                </a:solidFill>
              </a:rPr>
              <a:t>החשיבה </a:t>
            </a:r>
            <a:r>
              <a:rPr lang="he-IL" sz="2400" b="1" u="sng" dirty="0" smtClean="0">
                <a:ln w="11430">
                  <a:solidFill>
                    <a:srgbClr val="0000FF"/>
                  </a:solidFill>
                </a:ln>
                <a:solidFill>
                  <a:srgbClr val="0000A2"/>
                </a:solidFill>
              </a:rPr>
              <a:t>הקבוצתית לוקחת בחשבון:</a:t>
            </a:r>
          </a:p>
          <a:p>
            <a:endParaRPr lang="en-US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מה באמת הייתם רוצים לשנות, לקדם? מדוע? 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העלו רעיונות רבים ככל האפשר. היו </a:t>
            </a: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יצירתיים וחישבו "מחוץ לקופסא".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עד </a:t>
            </a: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כמה הרעיונות שהעליתם, יצירתיים, מעניינים, שונים מהמוכר?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האם תוכלו להתמקד ברעיון אחד שיהיה מוסכם על כולם? </a:t>
            </a:r>
            <a:endParaRPr lang="he-IL" sz="2000" b="1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לאחר </a:t>
            </a: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שתבחרו רעיון אחד - מה היתרון היחסי של הרעיון שלכם? 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האם </a:t>
            </a: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יש ברעיון חדשנות? ייחודיות</a:t>
            </a: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לאיזה </a:t>
            </a:r>
            <a:r>
              <a:rPr lang="he-IL" sz="2000" b="1" dirty="0" err="1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מימד</a:t>
            </a: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של איכות החיים הרעיון שלכם, מתייחס?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איזה </a:t>
            </a: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כישורים ומיומנויות נדרשים מכם, על מנת להתחיל קדם את הרעיון שלכם?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האם יש לכם את הכישורים והמיומנויות שציינתם</a:t>
            </a: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0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מה יהיה הערך המוסף של הרעיון שלכם לקהילה? לבני הנוער?...</a:t>
            </a:r>
            <a:endParaRPr lang="en-US" sz="20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קבוצה 13"/>
          <p:cNvGrpSpPr/>
          <p:nvPr/>
        </p:nvGrpSpPr>
        <p:grpSpPr>
          <a:xfrm>
            <a:off x="452766" y="4509120"/>
            <a:ext cx="1477827" cy="1944216"/>
            <a:chOff x="2551562" y="4293096"/>
            <a:chExt cx="1477827" cy="2107704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4" r="40952" b="45328"/>
            <a:stretch/>
          </p:blipFill>
          <p:spPr bwMode="auto">
            <a:xfrm>
              <a:off x="2683326" y="4293096"/>
              <a:ext cx="1168593" cy="197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צורה חופשית 11"/>
            <p:cNvSpPr/>
            <p:nvPr/>
          </p:nvSpPr>
          <p:spPr>
            <a:xfrm>
              <a:off x="2551562" y="5907574"/>
              <a:ext cx="1477827" cy="493226"/>
            </a:xfrm>
            <a:custGeom>
              <a:avLst/>
              <a:gdLst>
                <a:gd name="connsiteX0" fmla="*/ 1417537 w 1477827"/>
                <a:gd name="connsiteY0" fmla="*/ 857 h 493226"/>
                <a:gd name="connsiteX1" fmla="*/ 955313 w 1477827"/>
                <a:gd name="connsiteY1" fmla="*/ 10905 h 493226"/>
                <a:gd name="connsiteX2" fmla="*/ 925168 w 1477827"/>
                <a:gd name="connsiteY2" fmla="*/ 20953 h 493226"/>
                <a:gd name="connsiteX3" fmla="*/ 864878 w 1477827"/>
                <a:gd name="connsiteY3" fmla="*/ 61147 h 493226"/>
                <a:gd name="connsiteX4" fmla="*/ 844781 w 1477827"/>
                <a:gd name="connsiteY4" fmla="*/ 91292 h 493226"/>
                <a:gd name="connsiteX5" fmla="*/ 834733 w 1477827"/>
                <a:gd name="connsiteY5" fmla="*/ 121437 h 493226"/>
                <a:gd name="connsiteX6" fmla="*/ 804587 w 1477827"/>
                <a:gd name="connsiteY6" fmla="*/ 151582 h 493226"/>
                <a:gd name="connsiteX7" fmla="*/ 774442 w 1477827"/>
                <a:gd name="connsiteY7" fmla="*/ 221921 h 493226"/>
                <a:gd name="connsiteX8" fmla="*/ 764394 w 1477827"/>
                <a:gd name="connsiteY8" fmla="*/ 252066 h 493226"/>
                <a:gd name="connsiteX9" fmla="*/ 734249 w 1477827"/>
                <a:gd name="connsiteY9" fmla="*/ 272162 h 493226"/>
                <a:gd name="connsiteX10" fmla="*/ 714152 w 1477827"/>
                <a:gd name="connsiteY10" fmla="*/ 332452 h 493226"/>
                <a:gd name="connsiteX11" fmla="*/ 653862 w 1477827"/>
                <a:gd name="connsiteY11" fmla="*/ 382694 h 493226"/>
                <a:gd name="connsiteX12" fmla="*/ 462943 w 1477827"/>
                <a:gd name="connsiteY12" fmla="*/ 412839 h 493226"/>
                <a:gd name="connsiteX13" fmla="*/ 30864 w 1477827"/>
                <a:gd name="connsiteY13" fmla="*/ 422888 h 493226"/>
                <a:gd name="connsiteX14" fmla="*/ 719 w 1477827"/>
                <a:gd name="connsiteY14" fmla="*/ 483178 h 493226"/>
                <a:gd name="connsiteX15" fmla="*/ 30864 w 1477827"/>
                <a:gd name="connsiteY15" fmla="*/ 493226 h 493226"/>
                <a:gd name="connsiteX16" fmla="*/ 1276860 w 1477827"/>
                <a:gd name="connsiteY16" fmla="*/ 463081 h 493226"/>
                <a:gd name="connsiteX17" fmla="*/ 1337150 w 1477827"/>
                <a:gd name="connsiteY17" fmla="*/ 442984 h 493226"/>
                <a:gd name="connsiteX18" fmla="*/ 1367295 w 1477827"/>
                <a:gd name="connsiteY18" fmla="*/ 432936 h 493226"/>
                <a:gd name="connsiteX19" fmla="*/ 1437634 w 1477827"/>
                <a:gd name="connsiteY19" fmla="*/ 352549 h 493226"/>
                <a:gd name="connsiteX20" fmla="*/ 1457730 w 1477827"/>
                <a:gd name="connsiteY20" fmla="*/ 322404 h 493226"/>
                <a:gd name="connsiteX21" fmla="*/ 1477827 w 1477827"/>
                <a:gd name="connsiteY21" fmla="*/ 262114 h 493226"/>
                <a:gd name="connsiteX22" fmla="*/ 1467779 w 1477827"/>
                <a:gd name="connsiteY22" fmla="*/ 171679 h 493226"/>
                <a:gd name="connsiteX23" fmla="*/ 1447682 w 1477827"/>
                <a:gd name="connsiteY23" fmla="*/ 31002 h 493226"/>
                <a:gd name="connsiteX24" fmla="*/ 1417537 w 1477827"/>
                <a:gd name="connsiteY24" fmla="*/ 857 h 49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7827" h="493226">
                  <a:moveTo>
                    <a:pt x="1417537" y="857"/>
                  </a:moveTo>
                  <a:cubicBezTo>
                    <a:pt x="1335476" y="-2492"/>
                    <a:pt x="1109296" y="4620"/>
                    <a:pt x="955313" y="10905"/>
                  </a:cubicBezTo>
                  <a:cubicBezTo>
                    <a:pt x="944730" y="11337"/>
                    <a:pt x="934427" y="15809"/>
                    <a:pt x="925168" y="20953"/>
                  </a:cubicBezTo>
                  <a:cubicBezTo>
                    <a:pt x="904054" y="32683"/>
                    <a:pt x="864878" y="61147"/>
                    <a:pt x="864878" y="61147"/>
                  </a:cubicBezTo>
                  <a:cubicBezTo>
                    <a:pt x="858179" y="71195"/>
                    <a:pt x="850182" y="80490"/>
                    <a:pt x="844781" y="91292"/>
                  </a:cubicBezTo>
                  <a:cubicBezTo>
                    <a:pt x="840044" y="100766"/>
                    <a:pt x="840608" y="112624"/>
                    <a:pt x="834733" y="121437"/>
                  </a:cubicBezTo>
                  <a:cubicBezTo>
                    <a:pt x="826850" y="133261"/>
                    <a:pt x="814636" y="141534"/>
                    <a:pt x="804587" y="151582"/>
                  </a:cubicBezTo>
                  <a:cubicBezTo>
                    <a:pt x="781023" y="222277"/>
                    <a:pt x="811692" y="135003"/>
                    <a:pt x="774442" y="221921"/>
                  </a:cubicBezTo>
                  <a:cubicBezTo>
                    <a:pt x="770270" y="231656"/>
                    <a:pt x="771011" y="243795"/>
                    <a:pt x="764394" y="252066"/>
                  </a:cubicBezTo>
                  <a:cubicBezTo>
                    <a:pt x="756850" y="261496"/>
                    <a:pt x="744297" y="265463"/>
                    <a:pt x="734249" y="272162"/>
                  </a:cubicBezTo>
                  <a:cubicBezTo>
                    <a:pt x="727550" y="292259"/>
                    <a:pt x="729131" y="317473"/>
                    <a:pt x="714152" y="332452"/>
                  </a:cubicBezTo>
                  <a:cubicBezTo>
                    <a:pt x="695222" y="351382"/>
                    <a:pt x="679043" y="371502"/>
                    <a:pt x="653862" y="382694"/>
                  </a:cubicBezTo>
                  <a:cubicBezTo>
                    <a:pt x="587214" y="412316"/>
                    <a:pt x="542389" y="410002"/>
                    <a:pt x="462943" y="412839"/>
                  </a:cubicBezTo>
                  <a:cubicBezTo>
                    <a:pt x="318970" y="417981"/>
                    <a:pt x="174890" y="419538"/>
                    <a:pt x="30864" y="422888"/>
                  </a:cubicBezTo>
                  <a:cubicBezTo>
                    <a:pt x="27480" y="427964"/>
                    <a:pt x="-5223" y="471293"/>
                    <a:pt x="719" y="483178"/>
                  </a:cubicBezTo>
                  <a:cubicBezTo>
                    <a:pt x="5456" y="492652"/>
                    <a:pt x="20816" y="489877"/>
                    <a:pt x="30864" y="493226"/>
                  </a:cubicBezTo>
                  <a:lnTo>
                    <a:pt x="1276860" y="463081"/>
                  </a:lnTo>
                  <a:lnTo>
                    <a:pt x="1337150" y="442984"/>
                  </a:lnTo>
                  <a:lnTo>
                    <a:pt x="1367295" y="432936"/>
                  </a:lnTo>
                  <a:cubicBezTo>
                    <a:pt x="1417536" y="399441"/>
                    <a:pt x="1390742" y="422886"/>
                    <a:pt x="1437634" y="352549"/>
                  </a:cubicBezTo>
                  <a:cubicBezTo>
                    <a:pt x="1444333" y="342501"/>
                    <a:pt x="1453911" y="333861"/>
                    <a:pt x="1457730" y="322404"/>
                  </a:cubicBezTo>
                  <a:lnTo>
                    <a:pt x="1477827" y="262114"/>
                  </a:lnTo>
                  <a:cubicBezTo>
                    <a:pt x="1474478" y="231969"/>
                    <a:pt x="1470797" y="201859"/>
                    <a:pt x="1467779" y="171679"/>
                  </a:cubicBezTo>
                  <a:cubicBezTo>
                    <a:pt x="1464892" y="142806"/>
                    <a:pt x="1467104" y="69846"/>
                    <a:pt x="1447682" y="31002"/>
                  </a:cubicBezTo>
                  <a:cubicBezTo>
                    <a:pt x="1436321" y="8281"/>
                    <a:pt x="1499598" y="4206"/>
                    <a:pt x="1417537" y="85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83768" y="620688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AutoShape 7" descr="data:image/jpeg;base64,/9j/4AAQSkZJRgABAQAAAQABAAD/2wCEAAkGBxQOEhURExQWFhUWFxQSEhcVFxUPFxAYFxUWFhUXExcdHCsiGCYlHBQYITEiJSkrLi4uHB86ODcsPSgtLjABCgoKDQwOGg4QGSslHCU3LCw3NDcsNzc3LiwyLDIsLyw3MjcsLDc3ODc3Li0rKywsNzc3LC83Kys0Nzc3LCs4OP/AABEIAGcAjAMBIgACEQEDEQH/xAAbAAEAAgMBAQAAAAAAAAAAAAAABQYBBAcDAv/EADkQAAIBAgQCCAQDBwUAAAAAAAABAgMRBAUSIQYxEyJBUWGBobEjMnGRUsHwB3KCkpPR0hQVFjRi/8QAGAEBAQEBAQAAAAAAAAAAAAAAAAEDBAL/xAAjEQEAAgEDAgcAAAAAAAAAAAAAAQIDBBFRMUESEyGBkdHw/9oADAMBAAIRAxEAPwDuIAAAAAAAABq43E9Ht2v0A2JTSMdKiGliz5/1oE6mZIWjj7P3JiMrq6A+gAAAAAAAAAAAAAAACsZ7ibVWu5Is5UeL6WmrTkt3NaUvGLXPw39ANdTk0mlz2iu2X0RuYfLK8rNxil3SlpfombOC+Eu+bS1S5X8F3LwPSWKYHzWy+aW1L+Spr9JRXue+UZnBx6Ob0Th80Z9R27HufFPFSvsYz3ARxFJ6vmS6ku2L/sBNxlfdGSt8IY/4EY1H1lKUVf67IsYGQAAAAAAAAAAAPGeIiu0D7q1FBXbsioY/ExxGLuntCCUfq3v7mvxZnya0wadtrJ7q+yuiGyXGONeDkmlK8G3stXNK/kyKuVOkz2jhWySw9BWue3RoqNClThT3vd/rkaeY5h1Wkuaau2StbDX5EDnmEVOnOrVqKnTgnKT5tJdy7wKvl2YJ1JQT3UvW/L1OnFL/AGfZBGNCGJqw+NOUqq1c4KTvFW77WLqAAAAAAAAAMNlf4s4uoZZDVUvKT2UY2vfe132cmcvzbjfH5jtTthqUnaLV1Kp4QdtVR/uIztlis7dZdmn0V8tfMmYrXmfp0ziri3DYGDU6sek7IR68ufaly8yIoZ7GvBVIzTjJXTT2Ktw9+zWpVtUqRtffXiY3/kw6d7+NSX8J0XLeEcNRs5Q6WaVtdW0mvCMUlGC8IpCk3n1smprpq7VxTMz3nn97ua5bkyxmNrSw8pOU9TvP4VGkla9tnKq7ra1l4sYjDrVLnzdnd9+zW/NWVjq2MwVKgqteEFGbhpbSttyRzXE07NnuKxHRhky2yTE2niPhYuG+NNCVHFJ3W0asU2pr/wBpfK/Qt8c2oNX6anbxnFe7OS2NzCJSaUruN1dXdmu0rNfMbxhhKT0qrGpPsjSaqPza2j5sj55XUzSUZ4lOFCElONLf4jXLX3/q3eT+AyXD4fenShF96W/3JADCVjIAAAAAAAMMyAKbm3AyxNWculUYTlrfw1Oom3d6ZSk4rw6v3JzJ+HqGD3p0+u1Z1JN1KkvBze9vBbEsCbL4p227AAKiO4gfwJ+S9Uc7xuGfYdFz1fAn5P1RS5zTAq9ZShZuLSlfS2mlK3PS+21zdy5OTLl/tKxWAUEutFynT/eTe3nyKzlnYB0zA1NVOD74r2PciuHa+qnp/C/RkqAAAAAAAAAAAAAAAABGcR/9efl7oo7gXfiKolS0t/M0vtuytThTasmBachpaMPTXfHV99/zOcZ1F0cTVguSm2vBPrfmdPy+alSg1y0pfZW/I55nGFbxFR1Pmcn4XXY15WAmuApOUqrb5KHvIuJUeGasKEmvx6V5329y3AAAAAAAAAAAAAAAAAa2OwFPEJKpFSS3XNW+liO/4thvwS/qVP8AIACVoUI04qEVaK2SNbMcqpYm3SQTtye8Wvo1uZAGnh+GqFOSmlJtO6vOUkmuW19yZAAAAAAAAA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539038" y="-465138"/>
            <a:ext cx="13335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3995936" y="4797152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00578"/>
            <a:ext cx="1656184" cy="14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84168" y="479715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22636"/>
            <a:ext cx="1569230" cy="17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סרט למעלה 1"/>
          <p:cNvSpPr/>
          <p:nvPr/>
        </p:nvSpPr>
        <p:spPr>
          <a:xfrm>
            <a:off x="996120" y="476672"/>
            <a:ext cx="7128792" cy="818510"/>
          </a:xfrm>
          <a:prstGeom prst="ribbon2">
            <a:avLst>
              <a:gd name="adj1" fmla="val 16667"/>
              <a:gd name="adj2" fmla="val 612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4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יזמות – לשם מה?</a:t>
            </a:r>
            <a:endParaRPr lang="he-IL" sz="40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3581" y="1484784"/>
            <a:ext cx="8107164" cy="39651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marL="542925" indent="-542925">
              <a:lnSpc>
                <a:spcPts val="3100"/>
              </a:lnSpc>
              <a:spcAft>
                <a:spcPts val="1800"/>
              </a:spcAft>
              <a:buClr>
                <a:srgbClr val="C00000"/>
              </a:buClr>
              <a:buSzPct val="123000"/>
              <a:buFont typeface="Webdings" panose="05030102010509060703" pitchFamily="18" charset="2"/>
              <a:buChar char=""/>
            </a:pP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לסייע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לבני הנוער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לזהות את ערכיהם, את נטיותיהם ואת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כישוריהם, ולממשם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בהקשר של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יזמות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חברתית.</a:t>
            </a:r>
          </a:p>
          <a:p>
            <a:pPr marL="542925" indent="-542925">
              <a:lnSpc>
                <a:spcPts val="3100"/>
              </a:lnSpc>
              <a:spcAft>
                <a:spcPts val="1800"/>
              </a:spcAft>
              <a:buClr>
                <a:srgbClr val="C00000"/>
              </a:buClr>
              <a:buSzPct val="123000"/>
              <a:buFont typeface="Webdings" panose="05030102010509060703" pitchFamily="18" charset="2"/>
              <a:buChar char=""/>
            </a:pPr>
            <a:r>
              <a:rPr lang="he-IL" sz="2600" b="1" dirty="0" err="1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אתגור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 בני הנוער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לאיתור בעיה ו/או צורך,</a:t>
            </a:r>
            <a:r>
              <a:rPr lang="en-US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ולקיחת אחריות למצוא לה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פתרון בכוחות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עצמם.</a:t>
            </a:r>
          </a:p>
          <a:p>
            <a:pPr marL="542925" indent="-542925">
              <a:lnSpc>
                <a:spcPts val="3100"/>
              </a:lnSpc>
              <a:spcAft>
                <a:spcPts val="1800"/>
              </a:spcAft>
              <a:buClr>
                <a:srgbClr val="C00000"/>
              </a:buClr>
              <a:buSzPct val="123000"/>
              <a:buFont typeface="Webdings" panose="05030102010509060703" pitchFamily="18" charset="2"/>
              <a:buChar char=""/>
            </a:pP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העלאת המודעות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של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בני הנוער להשפעה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של </a:t>
            </a:r>
            <a:r>
              <a:rPr lang="he-IL" sz="26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ההתנסות </a:t>
            </a:r>
            <a:r>
              <a:rPr lang="he-IL" sz="2600" b="1" u="sng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המעשית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 על התפתחותם האישית ואת תרומתם לאחרים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.</a:t>
            </a:r>
          </a:p>
          <a:p>
            <a:pPr marL="542925" indent="-542925">
              <a:lnSpc>
                <a:spcPts val="3100"/>
              </a:lnSpc>
              <a:spcAft>
                <a:spcPts val="1800"/>
              </a:spcAft>
              <a:buClr>
                <a:srgbClr val="C00000"/>
              </a:buClr>
              <a:buSzPct val="123000"/>
              <a:buFont typeface="Webdings" panose="05030102010509060703" pitchFamily="18" charset="2"/>
              <a:buChar char=""/>
            </a:pP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לטפח </a:t>
            </a:r>
            <a:r>
              <a:rPr lang="he-IL" sz="26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קבוצות פורצות </a:t>
            </a:r>
            <a:r>
              <a:rPr lang="he-IL" sz="2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דרך שליזמות שלהם תהיה השפעה במעגלים רחבים.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5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54116" y="1098110"/>
            <a:ext cx="8208912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contourW="6350">
              <a:bevelT w="38100" h="31750"/>
              <a:contourClr>
                <a:srgbClr val="0000B0"/>
              </a:contourClr>
            </a:sp3d>
          </a:bodyPr>
          <a:lstStyle/>
          <a:p>
            <a:r>
              <a:rPr lang="he-IL" sz="24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1. הרחבת נקודות מבט</a:t>
            </a:r>
          </a:p>
          <a:p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- חשיבה יצירתית.  קריאת תיגר על סכמות מוכרות.</a:t>
            </a:r>
            <a:endParaRPr lang="en-US" b="1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- היכולת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להתבונן באופן פתוח, "נקי" ואינטנסיבי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במציאות. </a:t>
            </a:r>
            <a:endParaRPr lang="he-IL" sz="2400" b="1" u="sng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endParaRPr lang="he-IL" sz="2400" b="1" u="sng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r>
              <a:rPr lang="he-IL" sz="24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2. התנסות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/>
            </a:r>
            <a:b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</a:b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תהליכים בהם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נדרש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התלמיד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לזהות הצלחות </a:t>
            </a:r>
            <a:r>
              <a:rPr lang="he-IL" b="1" dirty="0" err="1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וכשלונות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שלו, ולשפר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את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הביצועים.     (מודל הלמידה החברתית) </a:t>
            </a:r>
          </a:p>
          <a:p>
            <a:endParaRPr lang="he-IL" sz="2400" b="1" u="sng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r>
              <a:rPr lang="he-IL" sz="24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3. "שאילת שאלות"</a:t>
            </a:r>
            <a:r>
              <a:rPr lang="he-IL" sz="2400" b="1" u="sng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/>
            </a:r>
            <a:br>
              <a:rPr lang="he-IL" sz="2400" b="1" u="sng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</a:b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היכולת למצוא תשובות חדשות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,שהתשובות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עליהן אינן באנאליות וידועות מראש…</a:t>
            </a:r>
            <a:b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</a:br>
            <a:endParaRPr lang="he-IL" b="1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r>
              <a:rPr lang="he-IL" sz="2400" b="1" u="sng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4. התחברות</a:t>
            </a:r>
            <a:endParaRPr lang="he-IL" sz="2400" b="1" u="sng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ל"ייבא" ולהתחבר לדרכי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חשיבה שונות מאלו שהורגלו בהם, לבחון מחדש את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תפיסותיהם וליישם </a:t>
            </a:r>
            <a:r>
              <a:rPr lang="he-IL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באופן </a:t>
            </a:r>
            <a:r>
              <a:rPr lang="he-IL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יצירתי את החשיבה והידע החדש.</a:t>
            </a:r>
            <a:endParaRPr lang="en-US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43339" y="6397077"/>
            <a:ext cx="393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00B0"/>
                </a:solidFill>
              </a:rPr>
              <a:t>Hal </a:t>
            </a:r>
            <a:r>
              <a:rPr lang="en-US" sz="1400" b="1" dirty="0" err="1">
                <a:solidFill>
                  <a:srgbClr val="0000B0"/>
                </a:solidFill>
              </a:rPr>
              <a:t>Gregersen</a:t>
            </a:r>
            <a:r>
              <a:rPr lang="en-US" sz="1400" i="1" dirty="0" smtClean="0">
                <a:solidFill>
                  <a:srgbClr val="0000B0"/>
                </a:solidFill>
              </a:rPr>
              <a:t>,  </a:t>
            </a:r>
            <a:r>
              <a:rPr lang="en-US" sz="1400" b="1" dirty="0">
                <a:solidFill>
                  <a:srgbClr val="0000B0"/>
                </a:solidFill>
              </a:rPr>
              <a:t>Jeffrey Dyer </a:t>
            </a:r>
            <a:r>
              <a:rPr lang="he-IL" sz="1400" dirty="0" smtClean="0">
                <a:solidFill>
                  <a:srgbClr val="0000B0"/>
                </a:solidFill>
              </a:rPr>
              <a:t> </a:t>
            </a:r>
            <a:r>
              <a:rPr lang="en-US" sz="1400" b="1" dirty="0">
                <a:solidFill>
                  <a:srgbClr val="0000B0"/>
                </a:solidFill>
              </a:rPr>
              <a:t>Clayton </a:t>
            </a:r>
            <a:r>
              <a:rPr lang="en-US" sz="1400" b="1" dirty="0" smtClean="0">
                <a:solidFill>
                  <a:srgbClr val="0000B0"/>
                </a:solidFill>
              </a:rPr>
              <a:t>Christensen</a:t>
            </a:r>
            <a:r>
              <a:rPr lang="en-US" sz="1400" i="1" dirty="0">
                <a:solidFill>
                  <a:srgbClr val="432003"/>
                </a:solidFill>
              </a:rPr>
              <a:t> ,</a:t>
            </a:r>
            <a:r>
              <a:rPr lang="en-US" sz="1400" dirty="0" smtClean="0">
                <a:solidFill>
                  <a:srgbClr val="432003"/>
                </a:solidFill>
              </a:rPr>
              <a:t> </a:t>
            </a:r>
            <a:endParaRPr lang="he-IL" sz="1400" dirty="0">
              <a:solidFill>
                <a:srgbClr val="43200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928" y="433934"/>
            <a:ext cx="7021288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00B0"/>
              </a:contourClr>
            </a:sp3d>
          </a:bodyPr>
          <a:lstStyle/>
          <a:p>
            <a:r>
              <a:rPr lang="he-IL" sz="2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המיומנויות המרכזיות לקידום </a:t>
            </a:r>
            <a:r>
              <a:rPr lang="he-IL" sz="2400" b="1" dirty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תהליכי </a:t>
            </a:r>
            <a:r>
              <a:rPr lang="he-IL" sz="2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יזמות פורצת דרך:</a:t>
            </a:r>
            <a:endParaRPr lang="he-IL" sz="24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251520" y="1172359"/>
            <a:ext cx="2318720" cy="2123658"/>
          </a:xfrm>
          <a:prstGeom prst="rect">
            <a:avLst/>
          </a:prstGeom>
          <a:noFill/>
          <a:ln w="28575">
            <a:solidFill>
              <a:srgbClr val="0000BC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he-IL" sz="2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מסגרות הפעולה: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ימי מוקד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שעורי חינוך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שעורים בתחומי הדעת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מקומות ההשמה</a:t>
            </a:r>
          </a:p>
        </p:txBody>
      </p:sp>
      <p:sp>
        <p:nvSpPr>
          <p:cNvPr id="16" name="מלבן 15"/>
          <p:cNvSpPr/>
          <p:nvPr/>
        </p:nvSpPr>
        <p:spPr>
          <a:xfrm>
            <a:off x="2801731" y="647988"/>
            <a:ext cx="6197529" cy="3093154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שלבים בתהליך: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הערכות ביה"ס לקראת קידום מעורבות אקטיבית בקרב </a:t>
            </a:r>
            <a:r>
              <a:rPr lang="he-IL" b="1" dirty="0" err="1" smtClean="0">
                <a:ln w="11430">
                  <a:noFill/>
                </a:ln>
                <a:solidFill>
                  <a:srgbClr val="0000B0"/>
                </a:solidFill>
              </a:rPr>
              <a:t>התלמ</a:t>
            </a: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'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זיהוי צרכים של התלמידים ושל האוכלוסיות השונות בקהילה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מיפוי לאור הצרכים שאותרו, כולל הכרות עם המובילים בקהילה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למידה ושיבוץ תלמידים בדגש על יצירתיות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התנסות מעשית תוך שימת דגש על "ממימוש עצמי למעורבות"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 smtClean="0">
                <a:ln w="11430">
                  <a:noFill/>
                </a:ln>
                <a:solidFill>
                  <a:srgbClr val="0000B0"/>
                </a:solidFill>
              </a:rPr>
              <a:t>ליווי אישי וקבוצתי, תיעוד ו"במה" לעשייה בשטח</a:t>
            </a:r>
            <a:endParaRPr lang="he-IL" dirty="0">
              <a:ln w="11430">
                <a:noFill/>
              </a:ln>
            </a:endParaRPr>
          </a:p>
        </p:txBody>
      </p:sp>
      <p:grpSp>
        <p:nvGrpSpPr>
          <p:cNvPr id="45" name="קבוצה 44"/>
          <p:cNvGrpSpPr/>
          <p:nvPr/>
        </p:nvGrpSpPr>
        <p:grpSpPr>
          <a:xfrm>
            <a:off x="1403648" y="3985811"/>
            <a:ext cx="6624737" cy="2731176"/>
            <a:chOff x="1536231" y="3665710"/>
            <a:chExt cx="7034457" cy="2948573"/>
          </a:xfrm>
        </p:grpSpPr>
        <p:sp>
          <p:nvSpPr>
            <p:cNvPr id="27" name="אליפסה 26"/>
            <p:cNvSpPr/>
            <p:nvPr/>
          </p:nvSpPr>
          <p:spPr>
            <a:xfrm rot="373489">
              <a:off x="2123727" y="3837600"/>
              <a:ext cx="5685211" cy="2440325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42"/>
            <p:cNvSpPr/>
            <p:nvPr/>
          </p:nvSpPr>
          <p:spPr>
            <a:xfrm>
              <a:off x="4920994" y="5793425"/>
              <a:ext cx="1462919" cy="7660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/>
            <p:cNvSpPr/>
            <p:nvPr/>
          </p:nvSpPr>
          <p:spPr>
            <a:xfrm>
              <a:off x="6949834" y="5057763"/>
              <a:ext cx="1620854" cy="7197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מלבן 39"/>
            <p:cNvSpPr/>
            <p:nvPr/>
          </p:nvSpPr>
          <p:spPr>
            <a:xfrm>
              <a:off x="3503413" y="3665710"/>
              <a:ext cx="1462919" cy="629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/>
            <p:cNvSpPr/>
            <p:nvPr/>
          </p:nvSpPr>
          <p:spPr>
            <a:xfrm>
              <a:off x="5724128" y="3841975"/>
              <a:ext cx="1462919" cy="7073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1" name="מלבן 40"/>
            <p:cNvSpPr/>
            <p:nvPr/>
          </p:nvSpPr>
          <p:spPr>
            <a:xfrm>
              <a:off x="1536231" y="4459054"/>
              <a:ext cx="1462919" cy="7199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55888" y="3910519"/>
              <a:ext cx="1197647" cy="7088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he-IL" sz="2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גופים בקהילה</a:t>
              </a:r>
              <a:endPara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4" name="מלבן 43"/>
            <p:cNvSpPr/>
            <p:nvPr/>
          </p:nvSpPr>
          <p:spPr>
            <a:xfrm>
              <a:off x="2556416" y="5593517"/>
              <a:ext cx="1462919" cy="7609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82737" y="5148834"/>
              <a:ext cx="1587951" cy="5325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he-IL" sz="2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רכז/ת שכבה</a:t>
              </a:r>
            </a:p>
            <a:p>
              <a:pPr algn="ctr">
                <a:lnSpc>
                  <a:spcPts val="2200"/>
                </a:lnSpc>
              </a:pPr>
              <a:r>
                <a:rPr lang="he-IL" sz="2000" b="1" dirty="0" err="1" smtClean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יועצ</a:t>
              </a:r>
              <a:r>
                <a:rPr lang="he-IL" sz="2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/ת</a:t>
              </a:r>
              <a:endPara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3629" y="5844842"/>
              <a:ext cx="1197647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רכז/ת</a:t>
              </a:r>
            </a:p>
            <a:p>
              <a:pPr algn="ctr"/>
              <a:r>
                <a:rPr lang="he-IL" sz="2000" b="1" dirty="0" smtClean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חח"ק</a:t>
              </a:r>
              <a:endParaRPr lang="he-IL" sz="2000" b="1" dirty="0">
                <a:ln w="11430">
                  <a:solidFill>
                    <a:srgbClr val="0000FF"/>
                  </a:solidFill>
                </a:ln>
                <a:solidFill>
                  <a:srgbClr val="0000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4175" y="5667303"/>
              <a:ext cx="1197647" cy="7088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he-IL" sz="2000" b="1" dirty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רכז/ת</a:t>
              </a:r>
            </a:p>
            <a:p>
              <a:pPr algn="ctr">
                <a:lnSpc>
                  <a:spcPts val="2200"/>
                </a:lnSpc>
              </a:pPr>
              <a:r>
                <a:rPr lang="he-IL" sz="2000" b="1" dirty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מעורבות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68866" y="4552182"/>
              <a:ext cx="119764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200" b="1" dirty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מחנכים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6048" y="3799786"/>
              <a:ext cx="119764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ln w="11430">
                    <a:solidFill>
                      <a:srgbClr val="0000FF"/>
                    </a:solidFill>
                  </a:ln>
                  <a:solidFill>
                    <a:srgbClr val="0000B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תלמידים</a:t>
              </a:r>
            </a:p>
          </p:txBody>
        </p:sp>
      </p:grpSp>
      <p:sp>
        <p:nvSpPr>
          <p:cNvPr id="46" name="מלבן 45"/>
          <p:cNvSpPr/>
          <p:nvPr/>
        </p:nvSpPr>
        <p:spPr>
          <a:xfrm>
            <a:off x="3169242" y="4913654"/>
            <a:ext cx="2844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מעגלי השותפות</a:t>
            </a:r>
            <a:endParaRPr lang="he-IL" sz="32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4109850" y="-214833"/>
            <a:ext cx="1361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4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סכום:</a:t>
            </a:r>
            <a:endParaRPr lang="he-IL" sz="40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6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82907" y="435791"/>
            <a:ext cx="7711178" cy="3970318"/>
          </a:xfrm>
          <a:prstGeom prst="rect">
            <a:avLst/>
          </a:prstGeom>
          <a:ln w="76200" cmpd="thickThin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" algn="just">
              <a:lnSpc>
                <a:spcPct val="150000"/>
              </a:lnSpc>
              <a:tabLst>
                <a:tab pos="6010275" algn="l"/>
              </a:tabLst>
            </a:pPr>
            <a:r>
              <a:rPr lang="he-IL" sz="3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"לעולם אל תפקפקו ביכולתה של קבוצה קטנה </a:t>
            </a:r>
            <a:r>
              <a:rPr lang="he-IL" sz="3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  של </a:t>
            </a:r>
            <a:r>
              <a:rPr lang="he-IL" sz="3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אזרחים המקדישים מחשבה ומחויבות לשנות </a:t>
            </a:r>
            <a:r>
              <a:rPr lang="he-IL" sz="3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את העולם. למעשה</a:t>
            </a:r>
            <a:r>
              <a:rPr lang="he-IL" sz="3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, זה הדבר היחיד שמשנה </a:t>
            </a:r>
            <a:r>
              <a:rPr lang="he-IL" sz="3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    את </a:t>
            </a:r>
            <a:r>
              <a:rPr lang="he-IL" sz="3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העולם</a:t>
            </a:r>
            <a:r>
              <a:rPr lang="he-IL" sz="3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".    </a:t>
            </a:r>
            <a:r>
              <a:rPr lang="he-IL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(מרגרט מיד</a:t>
            </a:r>
            <a:r>
              <a:rPr lang="he-IL" sz="2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)</a:t>
            </a:r>
          </a:p>
          <a:p>
            <a:pPr marL="85725">
              <a:lnSpc>
                <a:spcPct val="150000"/>
              </a:lnSpc>
              <a:tabLst>
                <a:tab pos="6010275" algn="l"/>
              </a:tabLst>
            </a:pPr>
            <a:endParaRPr lang="he-I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anose="020E0502060401010101" pitchFamily="34" charset="-79"/>
            </a:endParaRPr>
          </a:p>
          <a:p>
            <a:pPr algn="l">
              <a:lnSpc>
                <a:spcPct val="150000"/>
              </a:lnSpc>
            </a:pPr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anose="020E0502060401010101" pitchFamily="34" charset="-79"/>
              </a:rPr>
              <a:t>                                          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97502" y="5142770"/>
            <a:ext cx="30844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6600" b="1" cap="none" spc="0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בהצלחה</a:t>
            </a:r>
            <a:endParaRPr lang="he-I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516216" y="6250766"/>
            <a:ext cx="2445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b="1" dirty="0" smtClean="0">
                <a:ln w="11430">
                  <a:noFill/>
                </a:ln>
                <a:solidFill>
                  <a:srgbClr val="0000B0"/>
                </a:solidFill>
              </a:rPr>
              <a:t>הכנת מצגת: רונית </a:t>
            </a:r>
            <a:r>
              <a:rPr lang="he-IL" sz="1600" b="1" dirty="0">
                <a:ln w="11430">
                  <a:noFill/>
                </a:ln>
                <a:solidFill>
                  <a:srgbClr val="0000B0"/>
                </a:solidFill>
              </a:rPr>
              <a:t>דינור</a:t>
            </a:r>
          </a:p>
        </p:txBody>
      </p:sp>
      <p:pic>
        <p:nvPicPr>
          <p:cNvPr id="7" name="Picture 4" descr="https://encrypted-tbn1.gstatic.com/images?q=tbn:ANd9GcQJFNMJMT21IqiGqHDLezILqKw5fd5fFWoaff1jXXx1YhYRxd6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1" y="3209662"/>
            <a:ext cx="1944216" cy="194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ooper.co.il/pr/1004278/56518965-1fe9-4b7a-876e-32579a5ec69f/0/%D7%90%D7%99%D7%A0%D7%93%D7%A7%D7%A1%20%D7%99%D7%96%D7%9E%D7%95%D7%A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87874"/>
            <a:ext cx="2667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הסבר ענן 1"/>
          <p:cNvSpPr/>
          <p:nvPr/>
        </p:nvSpPr>
        <p:spPr>
          <a:xfrm rot="483896">
            <a:off x="2724771" y="1027370"/>
            <a:ext cx="4965510" cy="2759174"/>
          </a:xfrm>
          <a:prstGeom prst="cloudCallout">
            <a:avLst>
              <a:gd name="adj1" fmla="val -41949"/>
              <a:gd name="adj2" fmla="val 77877"/>
            </a:avLst>
          </a:prstGeom>
          <a:solidFill>
            <a:srgbClr val="DBE4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987825" y="1412776"/>
            <a:ext cx="408552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FF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28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 "התחדד" לי?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 התחדש לי?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28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מה אעשה </a:t>
            </a:r>
            <a:r>
              <a:rPr lang="he-IL" sz="2800" b="1" cap="none" spc="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עוד או אחרת החל מ"מחר בבוקר"?</a:t>
            </a:r>
            <a:endParaRPr lang="he-IL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74362" y="764704"/>
            <a:ext cx="79971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יזמות חברתית </a:t>
            </a:r>
            <a:r>
              <a:rPr lang="he-IL" sz="3200" b="1" dirty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מכוונת לשרת </a:t>
            </a:r>
            <a:r>
              <a:rPr lang="he-IL" sz="3200" b="1" dirty="0" smtClean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מטרה חברתית</a:t>
            </a:r>
          </a:p>
          <a:p>
            <a:pPr algn="ctr"/>
            <a:r>
              <a:rPr lang="he-IL" sz="3200" b="1" dirty="0" smtClean="0">
                <a:ln w="11430"/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ובו זמנית לגרום גם להתפתחות אישית  </a:t>
            </a:r>
            <a:endParaRPr lang="he-IL" sz="3200" b="1" dirty="0">
              <a:ln w="11430"/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6490266" y="3111872"/>
            <a:ext cx="1466478" cy="1555916"/>
            <a:chOff x="6126557" y="3326796"/>
            <a:chExt cx="940355" cy="1182839"/>
          </a:xfrm>
        </p:grpSpPr>
        <p:grpSp>
          <p:nvGrpSpPr>
            <p:cNvPr id="38" name="קבוצה 37"/>
            <p:cNvGrpSpPr/>
            <p:nvPr/>
          </p:nvGrpSpPr>
          <p:grpSpPr>
            <a:xfrm>
              <a:off x="6151955" y="4005579"/>
              <a:ext cx="504056" cy="504056"/>
              <a:chOff x="2303748" y="3620348"/>
              <a:chExt cx="504056" cy="504056"/>
            </a:xfrm>
          </p:grpSpPr>
          <p:sp>
            <p:nvSpPr>
              <p:cNvPr id="39" name="פרצוף מחייך 38"/>
              <p:cNvSpPr/>
              <p:nvPr/>
            </p:nvSpPr>
            <p:spPr>
              <a:xfrm>
                <a:off x="2303748" y="3620348"/>
                <a:ext cx="504056" cy="504056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סוגר מרובע ימני 39"/>
              <p:cNvSpPr/>
              <p:nvPr/>
            </p:nvSpPr>
            <p:spPr>
              <a:xfrm rot="5400000">
                <a:off x="2540155" y="3833233"/>
                <a:ext cx="72008" cy="180020"/>
              </a:xfrm>
              <a:prstGeom prst="rightBracket">
                <a:avLst>
                  <a:gd name="adj" fmla="val 502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אליפסה 40"/>
              <p:cNvSpPr/>
              <p:nvPr/>
            </p:nvSpPr>
            <p:spPr>
              <a:xfrm>
                <a:off x="2449278" y="3779516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אליפסה 41"/>
              <p:cNvSpPr/>
              <p:nvPr/>
            </p:nvSpPr>
            <p:spPr>
              <a:xfrm>
                <a:off x="2618069" y="3779515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משולש שווה שוקיים 42"/>
              <p:cNvSpPr/>
              <p:nvPr/>
            </p:nvSpPr>
            <p:spPr>
              <a:xfrm>
                <a:off x="2555776" y="3858667"/>
                <a:ext cx="45719" cy="4571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4" name="קבוצה 43"/>
            <p:cNvGrpSpPr/>
            <p:nvPr/>
          </p:nvGrpSpPr>
          <p:grpSpPr>
            <a:xfrm>
              <a:off x="6562856" y="3658554"/>
              <a:ext cx="504056" cy="504056"/>
              <a:chOff x="2303748" y="3620348"/>
              <a:chExt cx="504056" cy="504056"/>
            </a:xfrm>
          </p:grpSpPr>
          <p:sp>
            <p:nvSpPr>
              <p:cNvPr id="45" name="פרצוף מחייך 44"/>
              <p:cNvSpPr/>
              <p:nvPr/>
            </p:nvSpPr>
            <p:spPr>
              <a:xfrm>
                <a:off x="2303748" y="3620348"/>
                <a:ext cx="504056" cy="504056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6" name="סוגר מרובע ימני 45"/>
              <p:cNvSpPr/>
              <p:nvPr/>
            </p:nvSpPr>
            <p:spPr>
              <a:xfrm rot="5400000">
                <a:off x="2540155" y="3833233"/>
                <a:ext cx="72008" cy="180020"/>
              </a:xfrm>
              <a:prstGeom prst="rightBracket">
                <a:avLst>
                  <a:gd name="adj" fmla="val 502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7" name="אליפסה 46"/>
              <p:cNvSpPr/>
              <p:nvPr/>
            </p:nvSpPr>
            <p:spPr>
              <a:xfrm>
                <a:off x="2449278" y="3779516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" name="אליפסה 47"/>
              <p:cNvSpPr/>
              <p:nvPr/>
            </p:nvSpPr>
            <p:spPr>
              <a:xfrm>
                <a:off x="2618069" y="3779515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משולש שווה שוקיים 48"/>
              <p:cNvSpPr/>
              <p:nvPr/>
            </p:nvSpPr>
            <p:spPr>
              <a:xfrm>
                <a:off x="2555776" y="3858667"/>
                <a:ext cx="45719" cy="4571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0" name="קבוצה 49"/>
            <p:cNvGrpSpPr/>
            <p:nvPr/>
          </p:nvGrpSpPr>
          <p:grpSpPr>
            <a:xfrm>
              <a:off x="6126557" y="3326796"/>
              <a:ext cx="504056" cy="504056"/>
              <a:chOff x="2303748" y="3620348"/>
              <a:chExt cx="504056" cy="504056"/>
            </a:xfrm>
          </p:grpSpPr>
          <p:sp>
            <p:nvSpPr>
              <p:cNvPr id="51" name="פרצוף מחייך 50"/>
              <p:cNvSpPr/>
              <p:nvPr/>
            </p:nvSpPr>
            <p:spPr>
              <a:xfrm>
                <a:off x="2303748" y="3620348"/>
                <a:ext cx="504056" cy="504056"/>
              </a:xfrm>
              <a:prstGeom prst="smileyFac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2" name="סוגר מרובע ימני 51"/>
              <p:cNvSpPr/>
              <p:nvPr/>
            </p:nvSpPr>
            <p:spPr>
              <a:xfrm rot="5400000">
                <a:off x="2540155" y="3833233"/>
                <a:ext cx="72008" cy="180020"/>
              </a:xfrm>
              <a:prstGeom prst="rightBracket">
                <a:avLst>
                  <a:gd name="adj" fmla="val 502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3" name="אליפסה 52"/>
              <p:cNvSpPr/>
              <p:nvPr/>
            </p:nvSpPr>
            <p:spPr>
              <a:xfrm>
                <a:off x="2449278" y="3779516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אליפסה 53"/>
              <p:cNvSpPr/>
              <p:nvPr/>
            </p:nvSpPr>
            <p:spPr>
              <a:xfrm>
                <a:off x="2618069" y="3779515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5" name="משולש שווה שוקיים 54"/>
              <p:cNvSpPr/>
              <p:nvPr/>
            </p:nvSpPr>
            <p:spPr>
              <a:xfrm>
                <a:off x="2555776" y="3858667"/>
                <a:ext cx="45719" cy="4571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2" name="קבוצה 11"/>
          <p:cNvGrpSpPr/>
          <p:nvPr/>
        </p:nvGrpSpPr>
        <p:grpSpPr>
          <a:xfrm>
            <a:off x="899592" y="3356897"/>
            <a:ext cx="939950" cy="1147911"/>
            <a:chOff x="1811124" y="3689411"/>
            <a:chExt cx="504056" cy="790249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1811124" y="3689411"/>
              <a:ext cx="504056" cy="504056"/>
              <a:chOff x="2303748" y="3620348"/>
              <a:chExt cx="504056" cy="504056"/>
            </a:xfrm>
          </p:grpSpPr>
          <p:sp>
            <p:nvSpPr>
              <p:cNvPr id="5" name="פרצוף מחייך 4"/>
              <p:cNvSpPr/>
              <p:nvPr/>
            </p:nvSpPr>
            <p:spPr>
              <a:xfrm>
                <a:off x="2303748" y="3620348"/>
                <a:ext cx="504056" cy="504056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סוגר מרובע ימני 6"/>
              <p:cNvSpPr/>
              <p:nvPr/>
            </p:nvSpPr>
            <p:spPr>
              <a:xfrm rot="5400000">
                <a:off x="2540155" y="3833233"/>
                <a:ext cx="72008" cy="180020"/>
              </a:xfrm>
              <a:prstGeom prst="rightBracket">
                <a:avLst>
                  <a:gd name="adj" fmla="val 5027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אליפסה 7"/>
              <p:cNvSpPr/>
              <p:nvPr/>
            </p:nvSpPr>
            <p:spPr>
              <a:xfrm>
                <a:off x="2449278" y="3779516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אליפסה 36"/>
              <p:cNvSpPr/>
              <p:nvPr/>
            </p:nvSpPr>
            <p:spPr>
              <a:xfrm>
                <a:off x="2618069" y="3779515"/>
                <a:ext cx="45719" cy="45719"/>
              </a:xfrm>
              <a:prstGeom prst="ellipse">
                <a:avLst/>
              </a:prstGeom>
              <a:solidFill>
                <a:srgbClr val="0066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משולש שווה שוקיים 8"/>
              <p:cNvSpPr/>
              <p:nvPr/>
            </p:nvSpPr>
            <p:spPr>
              <a:xfrm>
                <a:off x="2555776" y="3858667"/>
                <a:ext cx="45719" cy="45719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1" name="מלבן 10"/>
            <p:cNvSpPr/>
            <p:nvPr/>
          </p:nvSpPr>
          <p:spPr>
            <a:xfrm>
              <a:off x="1894580" y="4119463"/>
              <a:ext cx="337144" cy="360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2800" b="1" dirty="0" smtClean="0">
                  <a:ln w="11430">
                    <a:solidFill>
                      <a:srgbClr val="000066"/>
                    </a:solidFill>
                  </a:ln>
                  <a:solidFill>
                    <a:srgbClr val="0A4A8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אני</a:t>
              </a:r>
              <a:endParaRPr lang="he-IL" sz="2800" dirty="0">
                <a:ln w="11430">
                  <a:solidFill>
                    <a:srgbClr val="000066"/>
                  </a:solidFill>
                </a:ln>
                <a:solidFill>
                  <a:srgbClr val="0A4A84"/>
                </a:solidFill>
              </a:endParaRPr>
            </a:p>
          </p:txBody>
        </p:sp>
      </p:grpSp>
      <p:sp>
        <p:nvSpPr>
          <p:cNvPr id="56" name="מלבן 55"/>
          <p:cNvSpPr/>
          <p:nvPr/>
        </p:nvSpPr>
        <p:spPr>
          <a:xfrm>
            <a:off x="7319460" y="4318236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smtClean="0">
                <a:ln w="11430">
                  <a:solidFill>
                    <a:srgbClr val="000066"/>
                  </a:solidFill>
                </a:ln>
                <a:solidFill>
                  <a:srgbClr val="0A4A8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אנחנו</a:t>
            </a:r>
            <a:endParaRPr lang="he-IL" sz="2800" dirty="0">
              <a:ln w="11430">
                <a:solidFill>
                  <a:srgbClr val="000066"/>
                </a:solidFill>
              </a:ln>
              <a:solidFill>
                <a:srgbClr val="0A4A84"/>
              </a:solidFill>
            </a:endParaRPr>
          </a:p>
        </p:txBody>
      </p:sp>
      <p:sp>
        <p:nvSpPr>
          <p:cNvPr id="4" name="חץ שמאלה-ימינה 3"/>
          <p:cNvSpPr/>
          <p:nvPr/>
        </p:nvSpPr>
        <p:spPr>
          <a:xfrm>
            <a:off x="1935105" y="3306162"/>
            <a:ext cx="4536503" cy="1123860"/>
          </a:xfrm>
          <a:prstGeom prst="leftRightArrow">
            <a:avLst>
              <a:gd name="adj1" fmla="val 47410"/>
              <a:gd name="adj2" fmla="val 46115"/>
            </a:avLst>
          </a:prstGeom>
          <a:solidFill>
            <a:srgbClr val="0066FF"/>
          </a:solidFill>
          <a:ln>
            <a:solidFill>
              <a:srgbClr val="0066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76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ebydo.com/14/140533/UploadedImages/%D7%93%D7%9E%D7%95%D7%AA_%D7%A0%D7%A9%D7%A2%D7%A0%D7%AA_%D7%A2%D7%9C_%D7%95%D7%9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9919" r="19760" b="12081"/>
          <a:stretch/>
        </p:blipFill>
        <p:spPr bwMode="auto">
          <a:xfrm>
            <a:off x="886371" y="548680"/>
            <a:ext cx="890538" cy="7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1835696" y="404664"/>
            <a:ext cx="5647864" cy="5979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pPr algn="ctr">
              <a:lnSpc>
                <a:spcPts val="3800"/>
              </a:lnSpc>
            </a:pPr>
            <a:r>
              <a:rPr lang="he-IL" sz="4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יזמות חברתית</a:t>
            </a:r>
            <a:endParaRPr lang="he-IL" sz="4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35130"/>
              </p:ext>
            </p:extLst>
          </p:nvPr>
        </p:nvGraphicFramePr>
        <p:xfrm>
          <a:off x="1019203" y="1244377"/>
          <a:ext cx="7280850" cy="4176464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426950"/>
                <a:gridCol w="2426950"/>
                <a:gridCol w="2426950"/>
              </a:tblGrid>
              <a:tr h="484556">
                <a:tc>
                  <a:txBody>
                    <a:bodyPr/>
                    <a:lstStyle/>
                    <a:p>
                      <a:pPr algn="ctr" rtl="1"/>
                      <a:r>
                        <a:rPr lang="he-IL" b="1" cap="none" spc="0" dirty="0" smtClean="0">
                          <a:ln w="1905"/>
                          <a:solidFill>
                            <a:srgbClr val="0000A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פעילות חברתית</a:t>
                      </a:r>
                      <a:endParaRPr lang="he-IL" b="1" cap="none" spc="0" dirty="0">
                        <a:ln w="1905"/>
                        <a:solidFill>
                          <a:srgbClr val="0000A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cap="none" spc="0" dirty="0" smtClean="0">
                          <a:ln w="1905"/>
                          <a:solidFill>
                            <a:srgbClr val="0000A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חדשנות חברתית</a:t>
                      </a:r>
                      <a:endParaRPr lang="he-IL" b="1" cap="none" spc="0" dirty="0">
                        <a:ln w="1905"/>
                        <a:solidFill>
                          <a:srgbClr val="0000A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cap="none" spc="0" dirty="0" smtClean="0">
                          <a:ln w="1905"/>
                          <a:solidFill>
                            <a:srgbClr val="0000A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התמרה חברתית</a:t>
                      </a:r>
                      <a:endParaRPr lang="he-IL" b="1" cap="none" spc="0" dirty="0">
                        <a:ln w="1905"/>
                        <a:solidFill>
                          <a:srgbClr val="0000A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230636">
                <a:tc>
                  <a:txBody>
                    <a:bodyPr/>
                    <a:lstStyle/>
                    <a:p>
                      <a:pPr marL="85725" indent="0" rtl="1"/>
                      <a:r>
                        <a:rPr lang="he-IL" b="1" dirty="0" smtClean="0">
                          <a:solidFill>
                            <a:srgbClr val="0000A2"/>
                          </a:solidFill>
                        </a:rPr>
                        <a:t>פתרון לבעיה קיימת</a:t>
                      </a:r>
                      <a:endParaRPr lang="he-IL" b="1" dirty="0">
                        <a:solidFill>
                          <a:srgbClr val="0000A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פתרון חדש לבעיה קיימת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פתרון חדש לבעיה קיימת באופן שמשנה את החשיבה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636">
                <a:tc>
                  <a:txBody>
                    <a:bodyPr/>
                    <a:lstStyle/>
                    <a:p>
                      <a:pPr marL="85725" indent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חדשנות במידה נמוכה עד בכלל לא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חדשנות במידה בינונית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חדשנות ברמה גבוהה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636">
                <a:tc>
                  <a:txBody>
                    <a:bodyPr/>
                    <a:lstStyle/>
                    <a:p>
                      <a:pPr marL="85725" indent="0" algn="r" defTabSz="914400" rtl="1" eaLnBrk="1" latinLnBrk="0" hangingPunct="1"/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מיקוד </a:t>
                      </a:r>
                      <a:r>
                        <a:rPr lang="he-IL" sz="1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בפרוייקט</a:t>
                      </a: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תחום בזמן. </a:t>
                      </a:r>
                      <a:r>
                        <a:rPr lang="he-IL" sz="1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בדר"כ</a:t>
                      </a: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שיכפול משהו קיים בצורה אפקטיבית יותר.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לעיתים </a:t>
                      </a:r>
                      <a:r>
                        <a:rPr lang="he-IL" sz="1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מחוייבות</a:t>
                      </a: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ארוכת טווח, במטרה להטמיע מודל חדש.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dirty="0" err="1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מחוייבות</a:t>
                      </a:r>
                      <a:r>
                        <a:rPr lang="he-IL" sz="1800" b="1" kern="1200" dirty="0" smtClean="0">
                          <a:solidFill>
                            <a:srgbClr val="0000A2"/>
                          </a:solidFill>
                          <a:latin typeface="+mn-lt"/>
                          <a:ea typeface="+mn-ea"/>
                          <a:cs typeface="+mn-cs"/>
                        </a:rPr>
                        <a:t> ארוכת טווח במטרה להטמיע מודל חדש.</a:t>
                      </a:r>
                      <a:endParaRPr lang="he-IL" sz="1800" b="1" kern="1200" dirty="0">
                        <a:solidFill>
                          <a:srgbClr val="0000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מחבר חץ ישר 5"/>
          <p:cNvCxnSpPr/>
          <p:nvPr/>
        </p:nvCxnSpPr>
        <p:spPr>
          <a:xfrm flipH="1">
            <a:off x="611560" y="1196752"/>
            <a:ext cx="7670948" cy="0"/>
          </a:xfrm>
          <a:prstGeom prst="straightConnector1">
            <a:avLst/>
          </a:prstGeom>
          <a:ln w="98425">
            <a:solidFill>
              <a:srgbClr val="0000FF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461" y="5912405"/>
            <a:ext cx="816699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66"/>
              </a:contourClr>
            </a:sp3d>
          </a:bodyPr>
          <a:lstStyle/>
          <a:p>
            <a:r>
              <a:rPr lang="he-IL" b="1" dirty="0" smtClean="0">
                <a:ln w="11430">
                  <a:solidFill>
                    <a:srgbClr val="0000A2"/>
                  </a:solidFill>
                </a:ln>
                <a:solidFill>
                  <a:srgbClr val="0000A2"/>
                </a:solidFill>
              </a:rPr>
              <a:t>רמת היוזמה תלויה ב:</a:t>
            </a:r>
          </a:p>
          <a:p>
            <a:r>
              <a:rPr lang="he-IL" b="1" dirty="0" smtClean="0">
                <a:ln w="11430">
                  <a:solidFill>
                    <a:srgbClr val="0000A2"/>
                  </a:solidFill>
                </a:ln>
                <a:solidFill>
                  <a:srgbClr val="0000A2"/>
                </a:solidFill>
              </a:rPr>
              <a:t>מיצוי פוטנציאל אישי וקבוצתי,  ידע ומיומנויות,  משאבים,  גיוס שותפים,  הכרת הממסד </a:t>
            </a:r>
            <a:endParaRPr lang="he-IL" b="1" dirty="0">
              <a:ln w="11430">
                <a:solidFill>
                  <a:srgbClr val="0000A2"/>
                </a:solidFill>
              </a:ln>
              <a:solidFill>
                <a:srgbClr val="0000A2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71600" y="5450740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200" b="1" dirty="0" smtClean="0">
                <a:solidFill>
                  <a:srgbClr val="0044A8"/>
                </a:solidFill>
              </a:rPr>
              <a:t>ע"פ: "מיפוי </a:t>
            </a:r>
            <a:r>
              <a:rPr lang="he-IL" sz="1200" b="1" dirty="0">
                <a:solidFill>
                  <a:srgbClr val="0044A8"/>
                </a:solidFill>
              </a:rPr>
              <a:t>וכיוונים להמשך </a:t>
            </a:r>
            <a:r>
              <a:rPr lang="he-IL" sz="1200" b="1" dirty="0" smtClean="0">
                <a:solidFill>
                  <a:srgbClr val="0044A8"/>
                </a:solidFill>
              </a:rPr>
              <a:t>בישראל 2011", גיא </a:t>
            </a:r>
            <a:r>
              <a:rPr lang="he-IL" sz="1200" b="1" dirty="0" err="1">
                <a:solidFill>
                  <a:srgbClr val="0044A8"/>
                </a:solidFill>
              </a:rPr>
              <a:t>אברוצקי</a:t>
            </a:r>
            <a:r>
              <a:rPr lang="he-IL" sz="1200" b="1" dirty="0">
                <a:solidFill>
                  <a:srgbClr val="0044A8"/>
                </a:solidFill>
              </a:rPr>
              <a:t> ואופק אשכנזי</a:t>
            </a:r>
          </a:p>
        </p:txBody>
      </p:sp>
    </p:spTree>
    <p:extLst>
      <p:ext uri="{BB962C8B-B14F-4D97-AF65-F5344CB8AC3E}">
        <p14:creationId xmlns:p14="http://schemas.microsoft.com/office/powerpoint/2010/main" val="7297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1844824"/>
            <a:ext cx="7848872" cy="29392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86"/>
              </a:contourClr>
            </a:sp3d>
          </a:bodyPr>
          <a:lstStyle/>
          <a:p>
            <a:pPr marL="361950" indent="-361950">
              <a:lnSpc>
                <a:spcPts val="3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בחשיבות שבני הנוער היזמים </a:t>
            </a:r>
            <a:r>
              <a:rPr lang="he-IL" sz="2800" b="1" dirty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מייחסים לרעיון </a:t>
            </a: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שלהם.</a:t>
            </a:r>
          </a:p>
          <a:p>
            <a:pPr marL="361950" indent="-361950">
              <a:lnSpc>
                <a:spcPts val="3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במידת </a:t>
            </a:r>
            <a:r>
              <a:rPr lang="he-IL" sz="2800" b="1" dirty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האתגר והמוטיבציה </a:t>
            </a: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של בני הנוער </a:t>
            </a:r>
            <a:r>
              <a:rPr lang="he-IL" sz="2800" b="1" dirty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להשפיע </a:t>
            </a: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על סביבתם.    </a:t>
            </a:r>
          </a:p>
          <a:p>
            <a:pPr marL="361950" indent="-361950">
              <a:lnSpc>
                <a:spcPts val="3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ברצון ליישם </a:t>
            </a:r>
            <a:r>
              <a:rPr lang="he-IL" sz="2800" b="1" dirty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רעיון </a:t>
            </a: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חדש, </a:t>
            </a:r>
            <a:r>
              <a:rPr lang="he-IL" sz="2800" b="1" dirty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או רעיון שתהיה </a:t>
            </a:r>
            <a:r>
              <a:rPr lang="he-IL" sz="2800" b="1" dirty="0" smtClean="0">
                <a:ln w="11430">
                  <a:solidFill>
                    <a:srgbClr val="000086"/>
                  </a:solidFill>
                </a:ln>
                <a:solidFill>
                  <a:srgbClr val="0000B0"/>
                </a:solidFill>
              </a:rPr>
              <a:t>לו השפעה, מעבר למעגל הראשון.</a:t>
            </a:r>
            <a:endParaRPr lang="en-US" sz="2800" b="1" dirty="0">
              <a:ln w="11430">
                <a:solidFill>
                  <a:srgbClr val="000086"/>
                </a:solidFill>
              </a:ln>
              <a:solidFill>
                <a:srgbClr val="0000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789040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4101" name="Picture 5" descr="http://upload.wikimedia.org/wikipedia/commons/5/5a/Borromean_Rings_Illu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0183">
            <a:off x="592322" y="4689416"/>
            <a:ext cx="2051032" cy="203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webydo.com/14/140533/UploadedImages/%D7%93%D7%9E%D7%95%D7%AA_%D7%A0%D7%A9%D7%A2%D7%A0%D7%AA_%D7%A2%D7%9C_%D7%95%D7%99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9919" r="19760" b="12081"/>
          <a:stretch/>
        </p:blipFill>
        <p:spPr bwMode="auto">
          <a:xfrm>
            <a:off x="7028605" y="398711"/>
            <a:ext cx="1008111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917858" y="764704"/>
            <a:ext cx="7263527" cy="557397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C00000"/>
              </a:contourClr>
            </a:sp3d>
          </a:bodyPr>
          <a:lstStyle/>
          <a:p>
            <a:pPr marL="361950" indent="-361950">
              <a:lnSpc>
                <a:spcPts val="3500"/>
              </a:lnSpc>
              <a:spcAft>
                <a:spcPts val="600"/>
              </a:spcAft>
            </a:pPr>
            <a:r>
              <a:rPr lang="he-IL" sz="44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</a:t>
            </a:r>
            <a:r>
              <a:rPr lang="he-IL" sz="40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היזמות החברתית נמדדת ב:</a:t>
            </a:r>
          </a:p>
        </p:txBody>
      </p:sp>
    </p:spTree>
    <p:extLst>
      <p:ext uri="{BB962C8B-B14F-4D97-AF65-F5344CB8AC3E}">
        <p14:creationId xmlns:p14="http://schemas.microsoft.com/office/powerpoint/2010/main" val="39355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692696"/>
            <a:ext cx="7776864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00B0"/>
              </a:contourClr>
            </a:sp3d>
          </a:bodyPr>
          <a:lstStyle/>
          <a:p>
            <a:pPr>
              <a:spcAft>
                <a:spcPts val="600"/>
              </a:spcAft>
            </a:pPr>
            <a:endParaRPr lang="he-IL" sz="2800" b="1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pPr>
              <a:spcAft>
                <a:spcPts val="600"/>
              </a:spcAft>
            </a:pPr>
            <a:endParaRPr lang="he-IL" sz="28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</a:endParaRPr>
          </a:p>
          <a:p>
            <a:pPr>
              <a:spcAft>
                <a:spcPts val="600"/>
              </a:spcAft>
            </a:pPr>
            <a:r>
              <a:rPr lang="he-IL" sz="36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</a:rPr>
              <a:t>בדרך לקראת העלאת רעיונות ליוזמה: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3501008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5487"/>
            <a:ext cx="3096344" cy="3028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קבוצה 4"/>
          <p:cNvGrpSpPr/>
          <p:nvPr/>
        </p:nvGrpSpPr>
        <p:grpSpPr>
          <a:xfrm rot="19742103">
            <a:off x="1844459" y="3947614"/>
            <a:ext cx="1008112" cy="1080120"/>
            <a:chOff x="6205150" y="4077072"/>
            <a:chExt cx="2381250" cy="2381250"/>
          </a:xfrm>
        </p:grpSpPr>
        <p:pic>
          <p:nvPicPr>
            <p:cNvPr id="6" name="Picture 4" descr="https://encrypted-tbn3.gstatic.com/images?q=tbn:ANd9GcSESAhbseJ_HTgd3x2cSCmtfoeVF7OODj3M-t_7hH9iZ5OBAfs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150" y="4077072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encrypted-tbn0.gstatic.com/images?q=tbn:ANd9GcQ27eRqctu8FGpVvzxmBT7J1BvCVmFTOoMszhxoyM34KC3HHbB6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459" b="79006" l="36252" r="804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7" t="7516" r="14023" b="13051"/>
            <a:stretch/>
          </p:blipFill>
          <p:spPr bwMode="auto">
            <a:xfrm rot="21389682">
              <a:off x="7450466" y="4959255"/>
              <a:ext cx="464776" cy="50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52231" y="1628800"/>
            <a:ext cx="76706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32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אתם עומדים לצפות בתמונה במשך 30 שניות.</a:t>
            </a:r>
          </a:p>
          <a:p>
            <a:pPr algn="ctr"/>
            <a:endParaRPr lang="he-IL" sz="3200" b="1" dirty="0" smtClean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32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עליכם להתבונן היטב</a:t>
            </a:r>
          </a:p>
          <a:p>
            <a:pPr algn="ctr"/>
            <a:r>
              <a:rPr lang="he-IL" sz="32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ולנסות לזכור מקסימום פרטים</a:t>
            </a:r>
            <a:endParaRPr lang="he-IL" sz="32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8172400" y="476672"/>
            <a:ext cx="356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00B0"/>
              </a:extrusionClr>
              <a:contourClr>
                <a:srgbClr val="0000B0"/>
              </a:contourClr>
            </a:sp3d>
          </a:bodyPr>
          <a:lstStyle/>
          <a:p>
            <a:pPr algn="ctr"/>
            <a:r>
              <a:rPr lang="he-IL" sz="2400" b="1" dirty="0" smtClean="0">
                <a:ln w="11430">
                  <a:solidFill>
                    <a:srgbClr val="0000B0"/>
                  </a:solidFill>
                </a:ln>
                <a:solidFill>
                  <a:srgbClr val="0000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he-IL" sz="2400" b="1" dirty="0">
              <a:ln w="11430">
                <a:solidFill>
                  <a:srgbClr val="0000B0"/>
                </a:solidFill>
              </a:ln>
              <a:solidFill>
                <a:srgbClr val="0000B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2.gstatic.com/images?q=tbn:ANd9GcQUiPgTG31JiypqLgt_uEwW24Ygl_YpqAssPSpjw24nUGIa77wr1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224136" cy="1467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67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2012</Words>
  <Application>Microsoft Office PowerPoint</Application>
  <PresentationFormat>‫הצגה על המסך (4:3)</PresentationFormat>
  <Paragraphs>310</Paragraphs>
  <Slides>43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מהי איכות חיים קהילתיים?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win7</dc:creator>
  <cp:lastModifiedBy>win7</cp:lastModifiedBy>
  <cp:revision>624</cp:revision>
  <dcterms:created xsi:type="dcterms:W3CDTF">2014-08-24T13:03:55Z</dcterms:created>
  <dcterms:modified xsi:type="dcterms:W3CDTF">2015-11-15T09:57:55Z</dcterms:modified>
</cp:coreProperties>
</file>